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8" r:id="rId3"/>
  </p:sldMasterIdLst>
  <p:notesMasterIdLst>
    <p:notesMasterId r:id="rId63"/>
  </p:notesMasterIdLst>
  <p:handoutMasterIdLst>
    <p:handoutMasterId r:id="rId64"/>
  </p:handoutMasterIdLst>
  <p:sldIdLst>
    <p:sldId id="283" r:id="rId4"/>
    <p:sldId id="256" r:id="rId5"/>
    <p:sldId id="263" r:id="rId6"/>
    <p:sldId id="275" r:id="rId7"/>
    <p:sldId id="264" r:id="rId8"/>
    <p:sldId id="273" r:id="rId9"/>
    <p:sldId id="265" r:id="rId10"/>
    <p:sldId id="267" r:id="rId11"/>
    <p:sldId id="268" r:id="rId12"/>
    <p:sldId id="281" r:id="rId13"/>
    <p:sldId id="269" r:id="rId14"/>
    <p:sldId id="270" r:id="rId15"/>
    <p:sldId id="262" r:id="rId16"/>
    <p:sldId id="293" r:id="rId17"/>
    <p:sldId id="294" r:id="rId18"/>
    <p:sldId id="297" r:id="rId19"/>
    <p:sldId id="298" r:id="rId20"/>
    <p:sldId id="291" r:id="rId21"/>
    <p:sldId id="299" r:id="rId22"/>
    <p:sldId id="300" r:id="rId23"/>
    <p:sldId id="295" r:id="rId24"/>
    <p:sldId id="301" r:id="rId25"/>
    <p:sldId id="302" r:id="rId26"/>
    <p:sldId id="303" r:id="rId27"/>
    <p:sldId id="304" r:id="rId28"/>
    <p:sldId id="305" r:id="rId29"/>
    <p:sldId id="306" r:id="rId30"/>
    <p:sldId id="307" r:id="rId31"/>
    <p:sldId id="308" r:id="rId32"/>
    <p:sldId id="274" r:id="rId33"/>
    <p:sldId id="278" r:id="rId34"/>
    <p:sldId id="279" r:id="rId35"/>
    <p:sldId id="280" r:id="rId36"/>
    <p:sldId id="277" r:id="rId37"/>
    <p:sldId id="276" r:id="rId38"/>
    <p:sldId id="309" r:id="rId39"/>
    <p:sldId id="310" r:id="rId40"/>
    <p:sldId id="311" r:id="rId41"/>
    <p:sldId id="312" r:id="rId42"/>
    <p:sldId id="313" r:id="rId43"/>
    <p:sldId id="314" r:id="rId44"/>
    <p:sldId id="315" r:id="rId45"/>
    <p:sldId id="316" r:id="rId46"/>
    <p:sldId id="317" r:id="rId47"/>
    <p:sldId id="282" r:id="rId48"/>
    <p:sldId id="318" r:id="rId49"/>
    <p:sldId id="320" r:id="rId50"/>
    <p:sldId id="284" r:id="rId51"/>
    <p:sldId id="257" r:id="rId52"/>
    <p:sldId id="285" r:id="rId53"/>
    <p:sldId id="286" r:id="rId54"/>
    <p:sldId id="287" r:id="rId55"/>
    <p:sldId id="288" r:id="rId56"/>
    <p:sldId id="289" r:id="rId57"/>
    <p:sldId id="266" r:id="rId58"/>
    <p:sldId id="290" r:id="rId59"/>
    <p:sldId id="272" r:id="rId60"/>
    <p:sldId id="271" r:id="rId61"/>
    <p:sldId id="292" r:id="rId6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2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3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195049EB-3D5B-4485-8ABA-EBCE2A82724D}" type="datetimeFigureOut">
              <a:rPr lang="en-GB" smtClean="0"/>
              <a:pPr/>
              <a:t>26/02/2021</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59C070D9-D1ED-4F16-8CAD-EFE9293DD941}" type="slidenum">
              <a:rPr lang="en-GB" smtClean="0"/>
              <a:pPr/>
              <a:t>‹#›</a:t>
            </a:fld>
            <a:endParaRPr lang="en-GB"/>
          </a:p>
        </p:txBody>
      </p:sp>
    </p:spTree>
    <p:extLst>
      <p:ext uri="{BB962C8B-B14F-4D97-AF65-F5344CB8AC3E}">
        <p14:creationId xmlns:p14="http://schemas.microsoft.com/office/powerpoint/2010/main" val="404204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AE129AE-E857-40E8-9F61-A22F82BEA545}" type="datetimeFigureOut">
              <a:rPr lang="en-GB" smtClean="0"/>
              <a:pPr/>
              <a:t>26/02/2021</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9346FCA-7B5F-4CE1-AABD-997266385147}" type="slidenum">
              <a:rPr lang="en-GB" smtClean="0"/>
              <a:pPr/>
              <a:t>‹#›</a:t>
            </a:fld>
            <a:endParaRPr lang="en-GB"/>
          </a:p>
        </p:txBody>
      </p:sp>
    </p:spTree>
    <p:extLst>
      <p:ext uri="{BB962C8B-B14F-4D97-AF65-F5344CB8AC3E}">
        <p14:creationId xmlns:p14="http://schemas.microsoft.com/office/powerpoint/2010/main" val="13836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46FCA-7B5F-4CE1-AABD-9972663851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090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46FCA-7B5F-4CE1-AABD-9972663851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463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346FCA-7B5F-4CE1-AABD-997266385147}" type="slidenum">
              <a:rPr lang="en-GB" smtClean="0"/>
              <a:pPr/>
              <a:t>2</a:t>
            </a:fld>
            <a:endParaRPr lang="en-GB"/>
          </a:p>
        </p:txBody>
      </p:sp>
    </p:spTree>
    <p:extLst>
      <p:ext uri="{BB962C8B-B14F-4D97-AF65-F5344CB8AC3E}">
        <p14:creationId xmlns:p14="http://schemas.microsoft.com/office/powerpoint/2010/main" val="369709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346FCA-7B5F-4CE1-AABD-997266385147}" type="slidenum">
              <a:rPr lang="en-GB" smtClean="0"/>
              <a:pPr/>
              <a:t>13</a:t>
            </a:fld>
            <a:endParaRPr lang="en-GB"/>
          </a:p>
        </p:txBody>
      </p:sp>
    </p:spTree>
    <p:extLst>
      <p:ext uri="{BB962C8B-B14F-4D97-AF65-F5344CB8AC3E}">
        <p14:creationId xmlns:p14="http://schemas.microsoft.com/office/powerpoint/2010/main" val="313593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46FCA-7B5F-4CE1-AABD-9972663851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69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46FCA-7B5F-4CE1-AABD-9972663851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44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46FCA-7B5F-4CE1-AABD-9972663851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8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46FCA-7B5F-4CE1-AABD-9972663851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69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46FCA-7B5F-4CE1-AABD-9972663851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07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46FCA-7B5F-4CE1-AABD-99726638514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764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www.monckton.com</a:t>
            </a:r>
          </a:p>
        </p:txBody>
      </p:sp>
      <p:sp>
        <p:nvSpPr>
          <p:cNvPr id="6" name="Slide Number Placeholder 5"/>
          <p:cNvSpPr>
            <a:spLocks noGrp="1"/>
          </p:cNvSpPr>
          <p:nvPr>
            <p:ph type="sldNum" sz="quarter" idx="12"/>
          </p:nvPr>
        </p:nvSpPr>
        <p:spPr/>
        <p:txBody>
          <a:bodyPr/>
          <a:lstStyle/>
          <a:p>
            <a:r>
              <a:rPr lang="en-GB"/>
              <a:t>+44 (0)20 7405 7211</a:t>
            </a:r>
          </a:p>
        </p:txBody>
      </p:sp>
      <p:sp>
        <p:nvSpPr>
          <p:cNvPr id="7" name="Rectangle 2"/>
          <p:cNvSpPr>
            <a:spLocks noGrp="1" noChangeArrowheads="1"/>
          </p:cNvSpPr>
          <p:nvPr>
            <p:ph type="ctrTitle"/>
          </p:nvPr>
        </p:nvSpPr>
        <p:spPr>
          <a:xfrm>
            <a:off x="611188" y="1268413"/>
            <a:ext cx="7464425" cy="2278062"/>
          </a:xfrm>
          <a:prstGeom prst="rect">
            <a:avLst/>
          </a:prstGeom>
        </p:spPr>
        <p:txBody>
          <a:bodyPr rtlCol="0">
            <a:noAutofit/>
          </a:bodyPr>
          <a:lstStyle>
            <a:lvl1pPr>
              <a:defRPr>
                <a:solidFill>
                  <a:srgbClr val="862633"/>
                </a:solidFill>
              </a:defRPr>
            </a:lvl1pPr>
          </a:lstStyle>
          <a:p>
            <a:pPr algn="r" eaLnBrk="1" fontAlgn="auto" hangingPunct="1">
              <a:spcAft>
                <a:spcPts val="0"/>
              </a:spcAft>
              <a:defRPr/>
            </a:pPr>
            <a:r>
              <a:rPr lang="en-GB" sz="4000" b="1">
                <a:solidFill>
                  <a:srgbClr val="8E0000"/>
                </a:solidFill>
                <a:latin typeface="Gill Sans MT" pitchFamily="34" charset="0"/>
                <a:ea typeface="+mn-ea"/>
                <a:cs typeface="Arial" charset="0"/>
              </a:rPr>
              <a:t>TITLE</a:t>
            </a:r>
            <a:br>
              <a:rPr lang="en-GB" sz="4000" b="1">
                <a:solidFill>
                  <a:srgbClr val="8E0000"/>
                </a:solidFill>
                <a:latin typeface="Gill Sans MT" pitchFamily="34" charset="0"/>
                <a:ea typeface="+mn-ea"/>
                <a:cs typeface="Arial" charset="0"/>
              </a:rPr>
            </a:br>
            <a:r>
              <a:rPr lang="en-GB" sz="4000">
                <a:solidFill>
                  <a:srgbClr val="8E0000"/>
                </a:solidFill>
                <a:latin typeface="Gill Sans MT" pitchFamily="34" charset="0"/>
                <a:ea typeface="+mn-ea"/>
                <a:cs typeface="Arial" charset="0"/>
              </a:rPr>
              <a:t>SUBTITLE</a:t>
            </a:r>
            <a:br>
              <a:rPr lang="en-GB" sz="4000">
                <a:solidFill>
                  <a:srgbClr val="8E0000"/>
                </a:solidFill>
                <a:latin typeface="Gill Sans MT" pitchFamily="34" charset="0"/>
                <a:ea typeface="+mn-ea"/>
                <a:cs typeface="Arial" charset="0"/>
              </a:rPr>
            </a:br>
            <a:endParaRPr lang="en-GB" sz="2800">
              <a:solidFill>
                <a:srgbClr val="8E0000"/>
              </a:solidFill>
              <a:latin typeface="Gill Sans MT" pitchFamily="34" charset="0"/>
              <a:ea typeface="+mn-ea"/>
              <a:cs typeface="Arial" charset="0"/>
            </a:endParaRPr>
          </a:p>
        </p:txBody>
      </p:sp>
      <p:sp>
        <p:nvSpPr>
          <p:cNvPr id="9" name="Rectangle 3"/>
          <p:cNvSpPr>
            <a:spLocks noGrp="1" noChangeArrowheads="1"/>
          </p:cNvSpPr>
          <p:nvPr>
            <p:ph type="subTitle" idx="1"/>
          </p:nvPr>
        </p:nvSpPr>
        <p:spPr>
          <a:xfrm>
            <a:off x="3492500" y="3429000"/>
            <a:ext cx="4535488" cy="2160588"/>
          </a:xfrm>
          <a:prstGeom prst="rect">
            <a:avLst/>
          </a:prstGeom>
        </p:spPr>
        <p:txBody>
          <a:bodyPr rtlCol="0">
            <a:normAutofit/>
          </a:bodyPr>
          <a:lstStyle>
            <a:lvl1pPr>
              <a:defRPr>
                <a:solidFill>
                  <a:srgbClr val="862633"/>
                </a:solidFill>
              </a:defRPr>
            </a:lvl1pPr>
          </a:lstStyle>
          <a:p>
            <a:pPr algn="r" eaLnBrk="1" fontAlgn="auto" hangingPunct="1">
              <a:spcBef>
                <a:spcPct val="0"/>
              </a:spcBef>
              <a:spcAft>
                <a:spcPts val="0"/>
              </a:spcAft>
              <a:buFont typeface="Arial" pitchFamily="34" charset="0"/>
              <a:buNone/>
              <a:defRPr/>
            </a:pPr>
            <a:r>
              <a:rPr lang="en-GB" sz="2400">
                <a:solidFill>
                  <a:srgbClr val="8E0000"/>
                </a:solidFill>
                <a:latin typeface="Gill Sans MT" pitchFamily="34" charset="0"/>
                <a:cs typeface="Arial" charset="0"/>
              </a:rPr>
              <a:t>Name </a:t>
            </a:r>
          </a:p>
          <a:p>
            <a:pPr algn="r" eaLnBrk="1" fontAlgn="auto" hangingPunct="1">
              <a:spcBef>
                <a:spcPct val="0"/>
              </a:spcBef>
              <a:spcAft>
                <a:spcPts val="0"/>
              </a:spcAft>
              <a:buFont typeface="Arial" pitchFamily="34" charset="0"/>
              <a:buNone/>
              <a:defRPr/>
            </a:pPr>
            <a:r>
              <a:rPr lang="en-GB" sz="2400">
                <a:solidFill>
                  <a:srgbClr val="8E0000"/>
                </a:solidFill>
                <a:latin typeface="Gill Sans MT" pitchFamily="34" charset="0"/>
                <a:cs typeface="Arial" charset="0"/>
              </a:rPr>
              <a:t>Barrister</a:t>
            </a:r>
          </a:p>
          <a:p>
            <a:pPr algn="r" eaLnBrk="1" fontAlgn="auto" hangingPunct="1">
              <a:spcBef>
                <a:spcPct val="0"/>
              </a:spcBef>
              <a:spcAft>
                <a:spcPts val="0"/>
              </a:spcAft>
              <a:buFont typeface="Arial" pitchFamily="34" charset="0"/>
              <a:buNone/>
              <a:defRPr/>
            </a:pPr>
            <a:r>
              <a:rPr lang="en-GB" sz="2400">
                <a:solidFill>
                  <a:srgbClr val="8E0000"/>
                </a:solidFill>
                <a:latin typeface="Gill Sans MT" pitchFamily="34" charset="0"/>
                <a:cs typeface="Arial" charset="0"/>
              </a:rPr>
              <a:t>Monckton Chambers</a:t>
            </a:r>
          </a:p>
          <a:p>
            <a:pPr algn="l" eaLnBrk="1" fontAlgn="auto" hangingPunct="1">
              <a:lnSpc>
                <a:spcPct val="80000"/>
              </a:lnSpc>
              <a:spcAft>
                <a:spcPts val="0"/>
              </a:spcAft>
              <a:buFont typeface="Arial" pitchFamily="34" charset="0"/>
              <a:buNone/>
              <a:defRPr/>
            </a:pPr>
            <a:endParaRPr lang="en-GB" sz="2200">
              <a:solidFill>
                <a:srgbClr val="8E0000"/>
              </a:solidFill>
              <a:latin typeface="Gill Sans MT" pitchFamily="34" charset="0"/>
              <a:cs typeface="Arial" charset="0"/>
            </a:endParaRPr>
          </a:p>
          <a:p>
            <a:pPr eaLnBrk="1" fontAlgn="auto" hangingPunct="1">
              <a:lnSpc>
                <a:spcPct val="80000"/>
              </a:lnSpc>
              <a:spcAft>
                <a:spcPts val="0"/>
              </a:spcAft>
              <a:buFont typeface="Arial" pitchFamily="34" charset="0"/>
              <a:buNone/>
              <a:defRPr/>
            </a:pPr>
            <a:r>
              <a:rPr lang="en-GB">
                <a:latin typeface="Arial" charset="0"/>
                <a:cs typeface="Arial" charset="0"/>
              </a:rPr>
              <a:t> </a:t>
            </a:r>
          </a:p>
        </p:txBody>
      </p:sp>
    </p:spTree>
    <p:extLst>
      <p:ext uri="{BB962C8B-B14F-4D97-AF65-F5344CB8AC3E}">
        <p14:creationId xmlns:p14="http://schemas.microsoft.com/office/powerpoint/2010/main" val="384945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237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0242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032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04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0689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9674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365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www.monckton.com</a:t>
            </a:r>
          </a:p>
        </p:txBody>
      </p:sp>
      <p:sp>
        <p:nvSpPr>
          <p:cNvPr id="6" name="Slide Number Placeholder 5"/>
          <p:cNvSpPr>
            <a:spLocks noGrp="1"/>
          </p:cNvSpPr>
          <p:nvPr>
            <p:ph type="sldNum" sz="quarter" idx="12"/>
          </p:nvPr>
        </p:nvSpPr>
        <p:spPr/>
        <p:txBody>
          <a:bodyPr/>
          <a:lstStyle/>
          <a:p>
            <a:r>
              <a:rPr lang="en-GB" dirty="0"/>
              <a:t>+44 (0)20 7405 7211</a:t>
            </a:r>
          </a:p>
        </p:txBody>
      </p:sp>
      <p:sp>
        <p:nvSpPr>
          <p:cNvPr id="7" name="Rectangle 2"/>
          <p:cNvSpPr>
            <a:spLocks noGrp="1" noChangeArrowheads="1"/>
          </p:cNvSpPr>
          <p:nvPr>
            <p:ph type="ctrTitle"/>
          </p:nvPr>
        </p:nvSpPr>
        <p:spPr>
          <a:xfrm>
            <a:off x="611188" y="1268413"/>
            <a:ext cx="7464425" cy="2278062"/>
          </a:xfrm>
          <a:prstGeom prst="rect">
            <a:avLst/>
          </a:prstGeom>
        </p:spPr>
        <p:txBody>
          <a:bodyPr rtlCol="0">
            <a:noAutofit/>
          </a:bodyPr>
          <a:lstStyle>
            <a:lvl1pPr>
              <a:defRPr>
                <a:solidFill>
                  <a:srgbClr val="862633"/>
                </a:solidFill>
              </a:defRPr>
            </a:lvl1pPr>
          </a:lstStyle>
          <a:p>
            <a:pPr algn="r" eaLnBrk="1" fontAlgn="auto" hangingPunct="1">
              <a:spcAft>
                <a:spcPts val="0"/>
              </a:spcAft>
              <a:defRPr/>
            </a:pPr>
            <a:r>
              <a:rPr lang="en-GB" sz="4000" b="1" dirty="0">
                <a:solidFill>
                  <a:srgbClr val="8E0000"/>
                </a:solidFill>
                <a:latin typeface="Gill Sans MT" pitchFamily="34" charset="0"/>
                <a:ea typeface="+mn-ea"/>
                <a:cs typeface="Arial" charset="0"/>
              </a:rPr>
              <a:t>TITLE</a:t>
            </a:r>
            <a:br>
              <a:rPr lang="en-GB" sz="4000" b="1" dirty="0">
                <a:solidFill>
                  <a:srgbClr val="8E0000"/>
                </a:solidFill>
                <a:latin typeface="Gill Sans MT" pitchFamily="34" charset="0"/>
                <a:ea typeface="+mn-ea"/>
                <a:cs typeface="Arial" charset="0"/>
              </a:rPr>
            </a:br>
            <a:r>
              <a:rPr lang="en-GB" sz="4000" dirty="0">
                <a:solidFill>
                  <a:srgbClr val="8E0000"/>
                </a:solidFill>
                <a:latin typeface="Gill Sans MT" pitchFamily="34" charset="0"/>
                <a:ea typeface="+mn-ea"/>
                <a:cs typeface="Arial" charset="0"/>
              </a:rPr>
              <a:t>SUBTITLE</a:t>
            </a:r>
            <a:br>
              <a:rPr lang="en-GB" sz="4000" dirty="0">
                <a:solidFill>
                  <a:srgbClr val="8E0000"/>
                </a:solidFill>
                <a:latin typeface="Gill Sans MT" pitchFamily="34" charset="0"/>
                <a:ea typeface="+mn-ea"/>
                <a:cs typeface="Arial" charset="0"/>
              </a:rPr>
            </a:br>
            <a:endParaRPr lang="en-GB" sz="2800" dirty="0">
              <a:solidFill>
                <a:srgbClr val="8E0000"/>
              </a:solidFill>
              <a:latin typeface="Gill Sans MT" pitchFamily="34" charset="0"/>
              <a:ea typeface="+mn-ea"/>
              <a:cs typeface="Arial" charset="0"/>
            </a:endParaRPr>
          </a:p>
        </p:txBody>
      </p:sp>
      <p:sp>
        <p:nvSpPr>
          <p:cNvPr id="9" name="Rectangle 3"/>
          <p:cNvSpPr>
            <a:spLocks noGrp="1" noChangeArrowheads="1"/>
          </p:cNvSpPr>
          <p:nvPr>
            <p:ph type="subTitle" idx="1"/>
          </p:nvPr>
        </p:nvSpPr>
        <p:spPr>
          <a:xfrm>
            <a:off x="3492500" y="3429000"/>
            <a:ext cx="4535488" cy="2160588"/>
          </a:xfrm>
          <a:prstGeom prst="rect">
            <a:avLst/>
          </a:prstGeom>
        </p:spPr>
        <p:txBody>
          <a:bodyPr rtlCol="0">
            <a:normAutofit/>
          </a:bodyPr>
          <a:lstStyle>
            <a:lvl1pPr>
              <a:defRPr>
                <a:solidFill>
                  <a:srgbClr val="862633"/>
                </a:solidFill>
              </a:defRPr>
            </a:lvl1pPr>
          </a:lstStyle>
          <a:p>
            <a:pPr algn="r" eaLnBrk="1" fontAlgn="auto" hangingPunct="1">
              <a:spcBef>
                <a:spcPct val="0"/>
              </a:spcBef>
              <a:spcAft>
                <a:spcPts val="0"/>
              </a:spcAft>
              <a:buFont typeface="Arial" pitchFamily="34" charset="0"/>
              <a:buNone/>
              <a:defRPr/>
            </a:pPr>
            <a:r>
              <a:rPr lang="en-GB" sz="2400" dirty="0">
                <a:solidFill>
                  <a:srgbClr val="8E0000"/>
                </a:solidFill>
                <a:latin typeface="Gill Sans MT" pitchFamily="34" charset="0"/>
                <a:cs typeface="Arial" charset="0"/>
              </a:rPr>
              <a:t>Name </a:t>
            </a:r>
          </a:p>
          <a:p>
            <a:pPr algn="r" eaLnBrk="1" fontAlgn="auto" hangingPunct="1">
              <a:spcBef>
                <a:spcPct val="0"/>
              </a:spcBef>
              <a:spcAft>
                <a:spcPts val="0"/>
              </a:spcAft>
              <a:buFont typeface="Arial" pitchFamily="34" charset="0"/>
              <a:buNone/>
              <a:defRPr/>
            </a:pPr>
            <a:r>
              <a:rPr lang="en-GB" sz="2400" dirty="0">
                <a:solidFill>
                  <a:srgbClr val="8E0000"/>
                </a:solidFill>
                <a:latin typeface="Gill Sans MT" pitchFamily="34" charset="0"/>
                <a:cs typeface="Arial" charset="0"/>
              </a:rPr>
              <a:t>Barrister</a:t>
            </a:r>
          </a:p>
          <a:p>
            <a:pPr algn="r" eaLnBrk="1" fontAlgn="auto" hangingPunct="1">
              <a:spcBef>
                <a:spcPct val="0"/>
              </a:spcBef>
              <a:spcAft>
                <a:spcPts val="0"/>
              </a:spcAft>
              <a:buFont typeface="Arial" pitchFamily="34" charset="0"/>
              <a:buNone/>
              <a:defRPr/>
            </a:pPr>
            <a:r>
              <a:rPr lang="en-GB" sz="2400" dirty="0">
                <a:solidFill>
                  <a:srgbClr val="8E0000"/>
                </a:solidFill>
                <a:latin typeface="Gill Sans MT" pitchFamily="34" charset="0"/>
                <a:cs typeface="Arial" charset="0"/>
              </a:rPr>
              <a:t>Monckton Chambers</a:t>
            </a:r>
          </a:p>
          <a:p>
            <a:pPr algn="l" eaLnBrk="1" fontAlgn="auto" hangingPunct="1">
              <a:lnSpc>
                <a:spcPct val="80000"/>
              </a:lnSpc>
              <a:spcAft>
                <a:spcPts val="0"/>
              </a:spcAft>
              <a:buFont typeface="Arial" pitchFamily="34" charset="0"/>
              <a:buNone/>
              <a:defRPr/>
            </a:pPr>
            <a:endParaRPr lang="en-GB" sz="2200" dirty="0">
              <a:solidFill>
                <a:srgbClr val="8E0000"/>
              </a:solidFill>
              <a:latin typeface="Gill Sans MT" pitchFamily="34" charset="0"/>
              <a:cs typeface="Arial" charset="0"/>
            </a:endParaRPr>
          </a:p>
          <a:p>
            <a:pPr eaLnBrk="1" fontAlgn="auto" hangingPunct="1">
              <a:lnSpc>
                <a:spcPct val="80000"/>
              </a:lnSpc>
              <a:spcAft>
                <a:spcPts val="0"/>
              </a:spcAft>
              <a:buFont typeface="Arial" pitchFamily="34" charset="0"/>
              <a:buNone/>
              <a:defRPr/>
            </a:pPr>
            <a:r>
              <a:rPr lang="en-GB" dirty="0">
                <a:latin typeface="Arial" charset="0"/>
                <a:cs typeface="Arial" charset="0"/>
              </a:rPr>
              <a:t> </a:t>
            </a:r>
          </a:p>
        </p:txBody>
      </p:sp>
    </p:spTree>
    <p:extLst>
      <p:ext uri="{BB962C8B-B14F-4D97-AF65-F5344CB8AC3E}">
        <p14:creationId xmlns:p14="http://schemas.microsoft.com/office/powerpoint/2010/main" val="67599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2pPr marL="914400" indent="-457200">
              <a:buFont typeface="Arial" panose="020B0604020202020204" pitchFamily="34" charset="0"/>
              <a:buChar char="•"/>
              <a:defRPr/>
            </a:lvl2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www.monckton.com</a:t>
            </a: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dirty="0"/>
              <a:t>+44 (0)20 7405 7211</a:t>
            </a:r>
          </a:p>
        </p:txBody>
      </p:sp>
      <p:sp>
        <p:nvSpPr>
          <p:cNvPr id="7" name="Title 3"/>
          <p:cNvSpPr>
            <a:spLocks noGrp="1"/>
          </p:cNvSpPr>
          <p:nvPr>
            <p:ph type="title"/>
          </p:nvPr>
        </p:nvSpPr>
        <p:spPr>
          <a:xfrm>
            <a:off x="457200" y="274638"/>
            <a:ext cx="8229600" cy="1143000"/>
          </a:xfrm>
          <a:prstGeom prst="rect">
            <a:avLst/>
          </a:prstGeom>
        </p:spPr>
        <p:txBody>
          <a:bodyPr rtlCol="0">
            <a:normAutofit/>
          </a:bodyPr>
          <a:lstStyle>
            <a:lvl1pPr>
              <a:defRPr>
                <a:solidFill>
                  <a:srgbClr val="862633"/>
                </a:solidFill>
              </a:defRPr>
            </a:lvl1pPr>
          </a:lstStyle>
          <a:p>
            <a:pPr eaLnBrk="1" fontAlgn="auto" hangingPunct="1">
              <a:spcAft>
                <a:spcPts val="0"/>
              </a:spcAft>
              <a:defRPr/>
            </a:pPr>
            <a:r>
              <a:rPr lang="en-GB" sz="3600" dirty="0">
                <a:solidFill>
                  <a:srgbClr val="8E0000"/>
                </a:solidFill>
                <a:latin typeface="Gill Sans MT" pitchFamily="34" charset="0"/>
                <a:ea typeface="+mn-ea"/>
                <a:cs typeface="Arial" charset="0"/>
              </a:rPr>
              <a:t>TITLE</a:t>
            </a:r>
          </a:p>
        </p:txBody>
      </p:sp>
    </p:spTree>
    <p:extLst>
      <p:ext uri="{BB962C8B-B14F-4D97-AF65-F5344CB8AC3E}">
        <p14:creationId xmlns:p14="http://schemas.microsoft.com/office/powerpoint/2010/main" val="424751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baseline="0">
                <a:solidFill>
                  <a:srgbClr val="8626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marL="800100" indent="-342900">
              <a:buFont typeface="Arial" panose="020B0604020202020204" pitchFamily="34" charset="0"/>
              <a:buChar char="•"/>
              <a:defRPr sz="2000"/>
            </a:lvl2pPr>
            <a:lvl3pPr>
              <a:defRPr sz="1800"/>
            </a:lvl3pPr>
            <a:lvl4pPr marL="1657350" indent="-285750">
              <a:buFont typeface="Arial" panose="020B0604020202020204" pitchFamily="34" charset="0"/>
              <a:buChar char="•"/>
              <a:defRPr sz="1600"/>
            </a:lvl4pPr>
            <a:lvl5pPr marL="2114550" indent="-28575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8626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marL="800100" indent="-342900">
              <a:buFont typeface="Arial" panose="020B0604020202020204" pitchFamily="34" charset="0"/>
              <a:buChar char="•"/>
              <a:defRPr sz="2000"/>
            </a:lvl2pPr>
            <a:lvl3pPr>
              <a:defRPr sz="1800"/>
            </a:lvl3pPr>
            <a:lvl4pPr marL="1657350" indent="-285750">
              <a:buFont typeface="Arial" panose="020B0604020202020204" pitchFamily="34" charset="0"/>
              <a:buChar char="•"/>
              <a:defRPr sz="1600"/>
            </a:lvl4pPr>
            <a:lvl5pPr marL="2114550" indent="-28575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p:cNvSpPr>
            <a:spLocks noGrp="1"/>
          </p:cNvSpPr>
          <p:nvPr>
            <p:ph type="ftr" sz="quarter" idx="11"/>
          </p:nvPr>
        </p:nvSpPr>
        <p:spPr/>
        <p:txBody>
          <a:bodyPr/>
          <a:lstStyle/>
          <a:p>
            <a:r>
              <a:rPr lang="en-GB" dirty="0"/>
              <a:t>www.monckton.com</a:t>
            </a:r>
          </a:p>
        </p:txBody>
      </p:sp>
      <p:sp>
        <p:nvSpPr>
          <p:cNvPr id="9" name="Slide Number Placeholder 8"/>
          <p:cNvSpPr>
            <a:spLocks noGrp="1"/>
          </p:cNvSpPr>
          <p:nvPr>
            <p:ph type="sldNum" sz="quarter" idx="12"/>
          </p:nvPr>
        </p:nvSpPr>
        <p:spPr/>
        <p:txBody>
          <a:bodyPr/>
          <a:lstStyle/>
          <a:p>
            <a:r>
              <a:rPr lang="en-GB" dirty="0"/>
              <a:t>+44 (0)20 7405 7211</a:t>
            </a:r>
          </a:p>
        </p:txBody>
      </p:sp>
      <p:sp>
        <p:nvSpPr>
          <p:cNvPr id="10" name="Title 3"/>
          <p:cNvSpPr>
            <a:spLocks noGrp="1"/>
          </p:cNvSpPr>
          <p:nvPr>
            <p:ph type="title"/>
          </p:nvPr>
        </p:nvSpPr>
        <p:spPr>
          <a:xfrm>
            <a:off x="457200" y="274638"/>
            <a:ext cx="8229600" cy="1143000"/>
          </a:xfrm>
          <a:prstGeom prst="rect">
            <a:avLst/>
          </a:prstGeom>
        </p:spPr>
        <p:txBody>
          <a:bodyPr rtlCol="0">
            <a:normAutofit/>
          </a:bodyPr>
          <a:lstStyle>
            <a:lvl1pPr>
              <a:defRPr>
                <a:solidFill>
                  <a:srgbClr val="862633"/>
                </a:solidFill>
              </a:defRPr>
            </a:lvl1pPr>
          </a:lstStyle>
          <a:p>
            <a:pPr eaLnBrk="1" fontAlgn="auto" hangingPunct="1">
              <a:spcAft>
                <a:spcPts val="0"/>
              </a:spcAft>
              <a:defRPr/>
            </a:pPr>
            <a:r>
              <a:rPr lang="en-GB" sz="3600" dirty="0">
                <a:solidFill>
                  <a:srgbClr val="8E0000"/>
                </a:solidFill>
                <a:latin typeface="Gill Sans MT" pitchFamily="34" charset="0"/>
                <a:ea typeface="+mn-ea"/>
                <a:cs typeface="Arial" charset="0"/>
              </a:rPr>
              <a:t>TITLE</a:t>
            </a:r>
          </a:p>
        </p:txBody>
      </p:sp>
    </p:spTree>
    <p:extLst>
      <p:ext uri="{BB962C8B-B14F-4D97-AF65-F5344CB8AC3E}">
        <p14:creationId xmlns:p14="http://schemas.microsoft.com/office/powerpoint/2010/main" val="157263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2pPr marL="914400" indent="-457200">
              <a:buFont typeface="Arial" panose="020B0604020202020204" pitchFamily="34" charset="0"/>
              <a:buChar char="•"/>
              <a:defRPr/>
            </a:lvl2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www.monckton.com</a:t>
            </a: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a:t>+44 (0)20 7405 7211</a:t>
            </a:r>
          </a:p>
        </p:txBody>
      </p:sp>
      <p:sp>
        <p:nvSpPr>
          <p:cNvPr id="7" name="Title 3"/>
          <p:cNvSpPr>
            <a:spLocks noGrp="1"/>
          </p:cNvSpPr>
          <p:nvPr>
            <p:ph type="title"/>
          </p:nvPr>
        </p:nvSpPr>
        <p:spPr>
          <a:xfrm>
            <a:off x="457200" y="274638"/>
            <a:ext cx="8229600" cy="1143000"/>
          </a:xfrm>
          <a:prstGeom prst="rect">
            <a:avLst/>
          </a:prstGeom>
        </p:spPr>
        <p:txBody>
          <a:bodyPr rtlCol="0">
            <a:normAutofit/>
          </a:bodyPr>
          <a:lstStyle>
            <a:lvl1pPr>
              <a:defRPr>
                <a:solidFill>
                  <a:srgbClr val="862633"/>
                </a:solidFill>
              </a:defRPr>
            </a:lvl1pPr>
          </a:lstStyle>
          <a:p>
            <a:pPr eaLnBrk="1" fontAlgn="auto" hangingPunct="1">
              <a:spcAft>
                <a:spcPts val="0"/>
              </a:spcAft>
              <a:defRPr/>
            </a:pPr>
            <a:r>
              <a:rPr lang="en-GB" sz="3600">
                <a:solidFill>
                  <a:srgbClr val="8E0000"/>
                </a:solidFill>
                <a:latin typeface="Gill Sans MT" pitchFamily="34" charset="0"/>
                <a:ea typeface="+mn-ea"/>
                <a:cs typeface="Arial" charset="0"/>
              </a:rPr>
              <a:t>TITLE</a:t>
            </a:r>
          </a:p>
        </p:txBody>
      </p:sp>
    </p:spTree>
    <p:extLst>
      <p:ext uri="{BB962C8B-B14F-4D97-AF65-F5344CB8AC3E}">
        <p14:creationId xmlns:p14="http://schemas.microsoft.com/office/powerpoint/2010/main" val="266143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www.monckton.com</a:t>
            </a:r>
          </a:p>
        </p:txBody>
      </p:sp>
      <p:sp>
        <p:nvSpPr>
          <p:cNvPr id="5" name="Slide Number Placeholder 4"/>
          <p:cNvSpPr>
            <a:spLocks noGrp="1"/>
          </p:cNvSpPr>
          <p:nvPr>
            <p:ph type="sldNum" sz="quarter" idx="12"/>
          </p:nvPr>
        </p:nvSpPr>
        <p:spPr/>
        <p:txBody>
          <a:bodyPr/>
          <a:lstStyle/>
          <a:p>
            <a:r>
              <a:rPr lang="en-GB" dirty="0"/>
              <a:t>+44 (0)20 7405 7211</a:t>
            </a:r>
          </a:p>
        </p:txBody>
      </p:sp>
      <p:sp>
        <p:nvSpPr>
          <p:cNvPr id="6" name="Title 3"/>
          <p:cNvSpPr txBox="1">
            <a:spLocks/>
          </p:cNvSpPr>
          <p:nvPr userDrawn="1"/>
        </p:nvSpPr>
        <p:spPr>
          <a:xfrm>
            <a:off x="609600" y="427038"/>
            <a:ext cx="8229600" cy="114300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dirty="0">
                <a:solidFill>
                  <a:srgbClr val="862633"/>
                </a:solidFill>
                <a:latin typeface="Gill Sans MT" pitchFamily="34" charset="0"/>
                <a:ea typeface="+mn-ea"/>
                <a:cs typeface="Arial" charset="0"/>
              </a:rPr>
              <a:t>TITLE</a:t>
            </a:r>
          </a:p>
        </p:txBody>
      </p:sp>
    </p:spTree>
    <p:extLst>
      <p:ext uri="{BB962C8B-B14F-4D97-AF65-F5344CB8AC3E}">
        <p14:creationId xmlns:p14="http://schemas.microsoft.com/office/powerpoint/2010/main" val="1126418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www.monckton.com</a:t>
            </a: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dirty="0"/>
              <a:t>+44 (0)20 7405 7211</a:t>
            </a:r>
          </a:p>
        </p:txBody>
      </p:sp>
      <p:sp>
        <p:nvSpPr>
          <p:cNvPr id="9" name="Content Placeholder 2"/>
          <p:cNvSpPr txBox="1">
            <a:spLocks/>
          </p:cNvSpPr>
          <p:nvPr userDrawn="1"/>
        </p:nvSpPr>
        <p:spPr bwMode="auto">
          <a:xfrm>
            <a:off x="1763713" y="1412875"/>
            <a:ext cx="7200900" cy="4397375"/>
          </a:xfrm>
          <a:prstGeom prst="rect">
            <a:avLst/>
          </a:prstGeom>
          <a:noFill/>
          <a:ln w="9525">
            <a:noFill/>
            <a:miter lim="800000"/>
            <a:headEnd/>
            <a:tailEnd/>
          </a:ln>
        </p:spPr>
        <p:txBody>
          <a:bodyPr/>
          <a:lstStyle/>
          <a:p>
            <a:pPr marL="571500" lvl="1" indent="-571500">
              <a:defRPr/>
            </a:pPr>
            <a:r>
              <a:rPr lang="en-GB" sz="2800" dirty="0">
                <a:solidFill>
                  <a:srgbClr val="8E0000"/>
                </a:solidFill>
                <a:latin typeface="Gill Sans MT" pitchFamily="34" charset="0"/>
                <a:cs typeface="Arial" charset="0"/>
              </a:rPr>
              <a:t>		</a:t>
            </a:r>
            <a:r>
              <a:rPr lang="en-GB" sz="4000" dirty="0">
                <a:solidFill>
                  <a:srgbClr val="862633"/>
                </a:solidFill>
                <a:latin typeface="Gill Sans MT" pitchFamily="34" charset="0"/>
                <a:cs typeface="Arial" charset="0"/>
              </a:rPr>
              <a:t>Thank You</a:t>
            </a:r>
          </a:p>
          <a:p>
            <a:pPr marL="571500" lvl="1" indent="-571500">
              <a:defRPr/>
            </a:pPr>
            <a:r>
              <a:rPr lang="en-US" sz="2800" dirty="0">
                <a:solidFill>
                  <a:srgbClr val="862633"/>
                </a:solidFill>
                <a:latin typeface="Gill Sans MT" pitchFamily="34" charset="0"/>
                <a:cs typeface="Arial" charset="0"/>
              </a:rPr>
              <a:t>		</a:t>
            </a:r>
          </a:p>
          <a:p>
            <a:pPr marL="571500" lvl="1" indent="-571500">
              <a:defRPr/>
            </a:pPr>
            <a:r>
              <a:rPr lang="en-US" sz="2800" dirty="0">
                <a:solidFill>
                  <a:srgbClr val="862633"/>
                </a:solidFill>
                <a:latin typeface="Gill Sans MT" pitchFamily="34" charset="0"/>
                <a:cs typeface="Arial" charset="0"/>
              </a:rPr>
              <a:t>		</a:t>
            </a:r>
            <a:r>
              <a:rPr lang="en-US" sz="3200" dirty="0">
                <a:solidFill>
                  <a:srgbClr val="862633"/>
                </a:solidFill>
                <a:latin typeface="Gill Sans MT" pitchFamily="34" charset="0"/>
                <a:cs typeface="Arial" charset="0"/>
              </a:rPr>
              <a:t>Name		</a:t>
            </a:r>
            <a:endParaRPr lang="en-GB" sz="3200" dirty="0">
              <a:solidFill>
                <a:srgbClr val="862633"/>
              </a:solidFill>
              <a:latin typeface="Gill Sans MT" pitchFamily="34" charset="0"/>
              <a:cs typeface="Arial" charset="0"/>
            </a:endParaRPr>
          </a:p>
          <a:p>
            <a:pPr marL="571500" lvl="1" indent="-571500">
              <a:defRPr/>
            </a:pPr>
            <a:r>
              <a:rPr lang="en-US" sz="3200" dirty="0">
                <a:solidFill>
                  <a:srgbClr val="862633"/>
                </a:solidFill>
                <a:latin typeface="Gill Sans MT" pitchFamily="34" charset="0"/>
                <a:cs typeface="Arial" charset="0"/>
              </a:rPr>
              <a:t>		Monckton Chambers		</a:t>
            </a:r>
          </a:p>
          <a:p>
            <a:pPr marL="571500" lvl="1" indent="-571500">
              <a:defRPr/>
            </a:pPr>
            <a:r>
              <a:rPr lang="en-US" sz="3200" dirty="0">
                <a:solidFill>
                  <a:srgbClr val="862633"/>
                </a:solidFill>
                <a:latin typeface="Gill Sans MT" pitchFamily="34" charset="0"/>
                <a:cs typeface="Arial" charset="0"/>
              </a:rPr>
              <a:t>		email@monckton.com</a:t>
            </a:r>
            <a:r>
              <a:rPr lang="en-US" sz="2400" dirty="0">
                <a:solidFill>
                  <a:srgbClr val="8E0000"/>
                </a:solidFill>
                <a:latin typeface="Gill Sans MT" pitchFamily="34" charset="0"/>
                <a:cs typeface="Arial" charset="0"/>
              </a:rPr>
              <a:t>		</a:t>
            </a:r>
            <a:endParaRPr lang="en-GB" sz="2400" dirty="0">
              <a:solidFill>
                <a:srgbClr val="8E0000"/>
              </a:solidFill>
              <a:latin typeface="Gill Sans MT" pitchFamily="34" charset="0"/>
              <a:cs typeface="Arial" charset="0"/>
            </a:endParaRPr>
          </a:p>
          <a:p>
            <a:pPr marL="571500" lvl="1" indent="-571500">
              <a:defRPr/>
            </a:pPr>
            <a:endParaRPr lang="en-GB" sz="2800" dirty="0"/>
          </a:p>
          <a:p>
            <a:pPr marL="0" lvl="1" indent="0">
              <a:buFontTx/>
              <a:buNone/>
              <a:defRPr/>
            </a:pPr>
            <a:endParaRPr lang="en-GB" sz="2800" dirty="0"/>
          </a:p>
          <a:p>
            <a:pPr marL="514350" lvl="1" indent="-514350">
              <a:buFontTx/>
              <a:buAutoNum type="alphaLcPeriod"/>
              <a:defRPr/>
            </a:pPr>
            <a:endParaRPr lang="en-GB" sz="2800" dirty="0"/>
          </a:p>
        </p:txBody>
      </p:sp>
    </p:spTree>
    <p:extLst>
      <p:ext uri="{BB962C8B-B14F-4D97-AF65-F5344CB8AC3E}">
        <p14:creationId xmlns:p14="http://schemas.microsoft.com/office/powerpoint/2010/main" val="420772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baseline="0">
                <a:solidFill>
                  <a:srgbClr val="8626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marL="800100" indent="-342900">
              <a:buFont typeface="Arial" panose="020B0604020202020204" pitchFamily="34" charset="0"/>
              <a:buChar char="•"/>
              <a:defRPr sz="2000"/>
            </a:lvl2pPr>
            <a:lvl3pPr>
              <a:defRPr sz="1800"/>
            </a:lvl3pPr>
            <a:lvl4pPr marL="1657350" indent="-285750">
              <a:buFont typeface="Arial" panose="020B0604020202020204" pitchFamily="34" charset="0"/>
              <a:buChar char="•"/>
              <a:defRPr sz="1600"/>
            </a:lvl4pPr>
            <a:lvl5pPr marL="2114550" indent="-28575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8626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marL="800100" indent="-342900">
              <a:buFont typeface="Arial" panose="020B0604020202020204" pitchFamily="34" charset="0"/>
              <a:buChar char="•"/>
              <a:defRPr sz="2000"/>
            </a:lvl2pPr>
            <a:lvl3pPr>
              <a:defRPr sz="1800"/>
            </a:lvl3pPr>
            <a:lvl4pPr marL="1657350" indent="-285750">
              <a:buFont typeface="Arial" panose="020B0604020202020204" pitchFamily="34" charset="0"/>
              <a:buChar char="•"/>
              <a:defRPr sz="1600"/>
            </a:lvl4pPr>
            <a:lvl5pPr marL="2114550" indent="-28575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r>
              <a:rPr lang="en-GB"/>
              <a:t>www.monckton.com</a:t>
            </a:r>
          </a:p>
        </p:txBody>
      </p:sp>
      <p:sp>
        <p:nvSpPr>
          <p:cNvPr id="9" name="Slide Number Placeholder 8"/>
          <p:cNvSpPr>
            <a:spLocks noGrp="1"/>
          </p:cNvSpPr>
          <p:nvPr>
            <p:ph type="sldNum" sz="quarter" idx="12"/>
          </p:nvPr>
        </p:nvSpPr>
        <p:spPr/>
        <p:txBody>
          <a:bodyPr/>
          <a:lstStyle/>
          <a:p>
            <a:r>
              <a:rPr lang="en-GB"/>
              <a:t>+44 (0)20 7405 7211</a:t>
            </a:r>
          </a:p>
        </p:txBody>
      </p:sp>
      <p:sp>
        <p:nvSpPr>
          <p:cNvPr id="10" name="Title 3"/>
          <p:cNvSpPr>
            <a:spLocks noGrp="1"/>
          </p:cNvSpPr>
          <p:nvPr>
            <p:ph type="title"/>
          </p:nvPr>
        </p:nvSpPr>
        <p:spPr>
          <a:xfrm>
            <a:off x="457200" y="274638"/>
            <a:ext cx="8229600" cy="1143000"/>
          </a:xfrm>
          <a:prstGeom prst="rect">
            <a:avLst/>
          </a:prstGeom>
        </p:spPr>
        <p:txBody>
          <a:bodyPr rtlCol="0">
            <a:normAutofit/>
          </a:bodyPr>
          <a:lstStyle>
            <a:lvl1pPr>
              <a:defRPr>
                <a:solidFill>
                  <a:srgbClr val="862633"/>
                </a:solidFill>
              </a:defRPr>
            </a:lvl1pPr>
          </a:lstStyle>
          <a:p>
            <a:pPr eaLnBrk="1" fontAlgn="auto" hangingPunct="1">
              <a:spcAft>
                <a:spcPts val="0"/>
              </a:spcAft>
              <a:defRPr/>
            </a:pPr>
            <a:r>
              <a:rPr lang="en-GB" sz="3600">
                <a:solidFill>
                  <a:srgbClr val="8E0000"/>
                </a:solidFill>
                <a:latin typeface="Gill Sans MT" pitchFamily="34" charset="0"/>
                <a:ea typeface="+mn-ea"/>
                <a:cs typeface="Arial" charset="0"/>
              </a:rPr>
              <a:t>TITLE</a:t>
            </a:r>
          </a:p>
        </p:txBody>
      </p:sp>
    </p:spTree>
    <p:extLst>
      <p:ext uri="{BB962C8B-B14F-4D97-AF65-F5344CB8AC3E}">
        <p14:creationId xmlns:p14="http://schemas.microsoft.com/office/powerpoint/2010/main" val="352414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www.monckton.com</a:t>
            </a:r>
          </a:p>
        </p:txBody>
      </p:sp>
      <p:sp>
        <p:nvSpPr>
          <p:cNvPr id="5" name="Slide Number Placeholder 4"/>
          <p:cNvSpPr>
            <a:spLocks noGrp="1"/>
          </p:cNvSpPr>
          <p:nvPr>
            <p:ph type="sldNum" sz="quarter" idx="12"/>
          </p:nvPr>
        </p:nvSpPr>
        <p:spPr/>
        <p:txBody>
          <a:bodyPr/>
          <a:lstStyle/>
          <a:p>
            <a:r>
              <a:rPr lang="en-GB"/>
              <a:t>+44 (0)20 7405 7211</a:t>
            </a:r>
          </a:p>
        </p:txBody>
      </p:sp>
      <p:sp>
        <p:nvSpPr>
          <p:cNvPr id="6" name="Title 3"/>
          <p:cNvSpPr txBox="1">
            <a:spLocks/>
          </p:cNvSpPr>
          <p:nvPr userDrawn="1"/>
        </p:nvSpPr>
        <p:spPr>
          <a:xfrm>
            <a:off x="609600" y="427038"/>
            <a:ext cx="8229600" cy="114300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a:solidFill>
                  <a:srgbClr val="862633"/>
                </a:solidFill>
                <a:latin typeface="Gill Sans MT" pitchFamily="34" charset="0"/>
                <a:ea typeface="+mn-ea"/>
                <a:cs typeface="Arial" charset="0"/>
              </a:rPr>
              <a:t>TITLE</a:t>
            </a:r>
          </a:p>
        </p:txBody>
      </p:sp>
    </p:spTree>
    <p:extLst>
      <p:ext uri="{BB962C8B-B14F-4D97-AF65-F5344CB8AC3E}">
        <p14:creationId xmlns:p14="http://schemas.microsoft.com/office/powerpoint/2010/main" val="302183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www.monckton.com</a:t>
            </a: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a:t>+44 (0)20 7405 7211</a:t>
            </a:r>
          </a:p>
        </p:txBody>
      </p:sp>
      <p:sp>
        <p:nvSpPr>
          <p:cNvPr id="9" name="Content Placeholder 2"/>
          <p:cNvSpPr txBox="1">
            <a:spLocks/>
          </p:cNvSpPr>
          <p:nvPr userDrawn="1"/>
        </p:nvSpPr>
        <p:spPr bwMode="auto">
          <a:xfrm>
            <a:off x="1763713" y="1412875"/>
            <a:ext cx="7200900" cy="4397375"/>
          </a:xfrm>
          <a:prstGeom prst="rect">
            <a:avLst/>
          </a:prstGeom>
          <a:noFill/>
          <a:ln w="9525">
            <a:noFill/>
            <a:miter lim="800000"/>
            <a:headEnd/>
            <a:tailEnd/>
          </a:ln>
        </p:spPr>
        <p:txBody>
          <a:bodyPr/>
          <a:lstStyle/>
          <a:p>
            <a:pPr marL="571500" lvl="1" indent="-571500">
              <a:defRPr/>
            </a:pPr>
            <a:r>
              <a:rPr lang="en-GB" sz="2800">
                <a:solidFill>
                  <a:srgbClr val="8E0000"/>
                </a:solidFill>
                <a:latin typeface="Gill Sans MT" pitchFamily="34" charset="0"/>
                <a:cs typeface="Arial" charset="0"/>
              </a:rPr>
              <a:t>		</a:t>
            </a:r>
            <a:r>
              <a:rPr lang="en-GB" sz="4000">
                <a:solidFill>
                  <a:srgbClr val="862633"/>
                </a:solidFill>
                <a:latin typeface="Gill Sans MT" pitchFamily="34" charset="0"/>
                <a:cs typeface="Arial" charset="0"/>
              </a:rPr>
              <a:t>Thank You</a:t>
            </a:r>
          </a:p>
          <a:p>
            <a:pPr marL="571500" lvl="1" indent="-571500">
              <a:defRPr/>
            </a:pPr>
            <a:r>
              <a:rPr lang="en-US" sz="2800">
                <a:solidFill>
                  <a:srgbClr val="862633"/>
                </a:solidFill>
                <a:latin typeface="Gill Sans MT" pitchFamily="34" charset="0"/>
                <a:cs typeface="Arial" charset="0"/>
              </a:rPr>
              <a:t>		</a:t>
            </a:r>
          </a:p>
          <a:p>
            <a:pPr marL="571500" lvl="1" indent="-571500">
              <a:defRPr/>
            </a:pPr>
            <a:r>
              <a:rPr lang="en-US" sz="2800">
                <a:solidFill>
                  <a:srgbClr val="862633"/>
                </a:solidFill>
                <a:latin typeface="Gill Sans MT" pitchFamily="34" charset="0"/>
                <a:cs typeface="Arial" charset="0"/>
              </a:rPr>
              <a:t>		</a:t>
            </a:r>
            <a:r>
              <a:rPr lang="en-US" sz="3200">
                <a:solidFill>
                  <a:srgbClr val="862633"/>
                </a:solidFill>
                <a:latin typeface="Gill Sans MT" pitchFamily="34" charset="0"/>
                <a:cs typeface="Arial" charset="0"/>
              </a:rPr>
              <a:t>Name		</a:t>
            </a:r>
            <a:endParaRPr lang="en-GB" sz="3200">
              <a:solidFill>
                <a:srgbClr val="862633"/>
              </a:solidFill>
              <a:latin typeface="Gill Sans MT" pitchFamily="34" charset="0"/>
              <a:cs typeface="Arial" charset="0"/>
            </a:endParaRPr>
          </a:p>
          <a:p>
            <a:pPr marL="571500" lvl="1" indent="-571500">
              <a:defRPr/>
            </a:pPr>
            <a:r>
              <a:rPr lang="en-US" sz="3200">
                <a:solidFill>
                  <a:srgbClr val="862633"/>
                </a:solidFill>
                <a:latin typeface="Gill Sans MT" pitchFamily="34" charset="0"/>
                <a:cs typeface="Arial" charset="0"/>
              </a:rPr>
              <a:t>		Monckton Chambers		</a:t>
            </a:r>
          </a:p>
          <a:p>
            <a:pPr marL="571500" lvl="1" indent="-571500">
              <a:defRPr/>
            </a:pPr>
            <a:r>
              <a:rPr lang="en-US" sz="3200">
                <a:solidFill>
                  <a:srgbClr val="862633"/>
                </a:solidFill>
                <a:latin typeface="Gill Sans MT" pitchFamily="34" charset="0"/>
                <a:cs typeface="Arial" charset="0"/>
              </a:rPr>
              <a:t>		email@monckton.com</a:t>
            </a:r>
            <a:r>
              <a:rPr lang="en-US" sz="2400">
                <a:solidFill>
                  <a:srgbClr val="8E0000"/>
                </a:solidFill>
                <a:latin typeface="Gill Sans MT" pitchFamily="34" charset="0"/>
                <a:cs typeface="Arial" charset="0"/>
              </a:rPr>
              <a:t>		</a:t>
            </a:r>
            <a:endParaRPr lang="en-GB" sz="2400">
              <a:solidFill>
                <a:srgbClr val="8E0000"/>
              </a:solidFill>
              <a:latin typeface="Gill Sans MT" pitchFamily="34" charset="0"/>
              <a:cs typeface="Arial" charset="0"/>
            </a:endParaRPr>
          </a:p>
          <a:p>
            <a:pPr marL="571500" lvl="1" indent="-571500">
              <a:defRPr/>
            </a:pPr>
            <a:endParaRPr lang="en-GB" sz="2800"/>
          </a:p>
          <a:p>
            <a:pPr marL="0" lvl="1" indent="0">
              <a:buFontTx/>
              <a:buNone/>
              <a:defRPr/>
            </a:pPr>
            <a:endParaRPr lang="en-GB" sz="2800"/>
          </a:p>
          <a:p>
            <a:pPr marL="514350" lvl="1" indent="-514350">
              <a:buFontTx/>
              <a:buAutoNum type="alphaLcPeriod"/>
              <a:defRPr/>
            </a:pPr>
            <a:endParaRPr lang="en-GB" sz="2800"/>
          </a:p>
        </p:txBody>
      </p:sp>
    </p:spTree>
    <p:extLst>
      <p:ext uri="{BB962C8B-B14F-4D97-AF65-F5344CB8AC3E}">
        <p14:creationId xmlns:p14="http://schemas.microsoft.com/office/powerpoint/2010/main" val="3196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743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772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061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103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www.monckton.com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+44 (0)20 7405 7211</a:t>
            </a:r>
          </a:p>
        </p:txBody>
      </p:sp>
      <p:pic>
        <p:nvPicPr>
          <p:cNvPr id="7" name="Picture 2" descr="S:\Marketing\New Marketing\DESIGN\MONCKTON LOGO.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5288" y="6165056"/>
            <a:ext cx="1681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63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1"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DF710-4468-4696-8F42-5D18C1DAEE5A}" type="datetimeFigureOut">
              <a:rPr lang="en-GB" smtClean="0">
                <a:solidFill>
                  <a:prstClr val="black">
                    <a:tint val="75000"/>
                  </a:prstClr>
                </a:solidFill>
              </a:rPr>
              <a:pPr/>
              <a:t>26/02/2021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9CC1C-8A42-4301-AAB5-E1F0E33AE4D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937207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www.monckton.com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+44 (0)20 7405 7211</a:t>
            </a:r>
          </a:p>
        </p:txBody>
      </p:sp>
      <p:pic>
        <p:nvPicPr>
          <p:cNvPr id="7" name="Picture 2" descr="S:\Marketing\New Marketing\DESIGN\MONCKTON LOGO.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5288" y="6165056"/>
            <a:ext cx="1681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520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eur-lex.europa.eu/legal-content/EN/TXT/?uri=CELEX:02020W/TXT-20200613"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eur-lex.europa.eu/legal-content/EN/TXT/?uri=uriserv:OJ.L_.2020.444.01.0014.01.ENG"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50snZ14DvAhWQT8AKHZqPAZUQFjADegQIBhAD&amp;url=http%3A%2F%2Fwww.legislation.gov.uk%2Fukpga%2F2018%2F16%2Fpdfs%2Fukpgaen_20180016_en.pdf&amp;usg=AOvVaw2UOzAVrjbX4zQ_BDtjg8ov" TargetMode="External"/><Relationship Id="rId2" Type="http://schemas.openxmlformats.org/officeDocument/2006/relationships/hyperlink" Target="https://www.legislation.gov.uk/ukpga/2018/16/contents" TargetMode="External"/><Relationship Id="rId1" Type="http://schemas.openxmlformats.org/officeDocument/2006/relationships/slideLayout" Target="../slideLayouts/slideLayout18.xml"/><Relationship Id="rId4" Type="http://schemas.openxmlformats.org/officeDocument/2006/relationships/hyperlink" Target="https://www.legislation.gov.uk/ukpga/2020/1/cont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eurelationslaw.com/blog/retained-eu-law-a-guide-for-the-perplexed" TargetMode="External"/><Relationship Id="rId2" Type="http://schemas.openxmlformats.org/officeDocument/2006/relationships/hyperlink" Target="https://eurelationslaw.com/"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gislation.gov.uk/uksi/1995/2518/contents/made" TargetMode="External"/><Relationship Id="rId2" Type="http://schemas.openxmlformats.org/officeDocument/2006/relationships/hyperlink" Target="https://www.legislation.gov.uk/ukpga/1994/23/contents" TargetMode="External"/><Relationship Id="rId1" Type="http://schemas.openxmlformats.org/officeDocument/2006/relationships/slideLayout" Target="../slideLayouts/slideLayout18.xml"/><Relationship Id="rId4" Type="http://schemas.openxmlformats.org/officeDocument/2006/relationships/hyperlink" Target="https://eur-lex.europa.eu/legal-content/EN/TXT/?uri=CELEX%3A02006L0112-20201212&amp;qid=161409250405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slation.gov.uk/ukpga/2020/29/contents" TargetMode="External"/><Relationship Id="rId2" Type="http://schemas.openxmlformats.org/officeDocument/2006/relationships/hyperlink" Target="https://www.legislation.gov.uk/ukpga/2018/22/contents" TargetMode="External"/><Relationship Id="rId1" Type="http://schemas.openxmlformats.org/officeDocument/2006/relationships/slideLayout" Target="../slideLayouts/slideLayout18.xml"/><Relationship Id="rId5" Type="http://schemas.openxmlformats.org/officeDocument/2006/relationships/hyperlink" Target="https://www.legislation.gov.uk/ukpga/2020/26/schedule/3" TargetMode="External"/><Relationship Id="rId4" Type="http://schemas.openxmlformats.org/officeDocument/2006/relationships/hyperlink" Target="https://www.legislation.gov.uk/ukpga/2020/26/content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gov.uk/government/collections/customs-vat-and-excise-uk-transition-legislation-from-1-january-2021"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topic/business-tax/import-export" TargetMode="External"/><Relationship Id="rId2" Type="http://schemas.openxmlformats.org/officeDocument/2006/relationships/hyperlink" Target="https://www.gov.uk/topic/business-tax/vat" TargetMode="External"/><Relationship Id="rId1" Type="http://schemas.openxmlformats.org/officeDocument/2006/relationships/slideLayout" Target="../slideLayouts/slideLayout18.xml"/><Relationship Id="rId6" Type="http://schemas.openxmlformats.org/officeDocument/2006/relationships/hyperlink" Target="https://ec.europa.eu/info/sites/info/files/brexit_files/vat-services_en.pdf" TargetMode="External"/><Relationship Id="rId5" Type="http://schemas.openxmlformats.org/officeDocument/2006/relationships/hyperlink" Target="https://ec.europa.eu/info/sites/info/files/brexit_files/vat-goods_en.pdf" TargetMode="External"/><Relationship Id="rId4" Type="http://schemas.openxmlformats.org/officeDocument/2006/relationships/hyperlink" Target="https://ec.europa.eu/taxation_customs/uk_withdrawal_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s://www.gov.uk/government/publications/accounting-for-vat-on-goods-moving-between-great-britain-and-northern-ireland-from-1-january-2021?utm_source=620fd5ec-6625-42b6-878e-eda651fc10fc&amp;utm_medium=email&amp;utm_campaign=govuk-notifications&amp;utm_content=daily"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hyperlink" Target="https://www.gov.uk/government/publications/accounting-for-vat-on-goods-moving-between-great-britain-and-northern-ireland-from-1-january-2021/check-how-to-claim-a-refund-of-vat-paid-in-an-eu-member-state"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www.gov.uk/guidance/claim-vat-refunds-from-eu-countries-from-1-january-2021" TargetMode="External"/><Relationship Id="rId2" Type="http://schemas.openxmlformats.org/officeDocument/2006/relationships/hyperlink" Target="https://www.gov.uk/guidance/check-when-you-can-account-for-import-vat-on-your-vat-returnhttps:/www.gov.uk/guidance/check-when-you-can-account-for-import-vat-on-your-vat-return" TargetMode="External"/><Relationship Id="rId1" Type="http://schemas.openxmlformats.org/officeDocument/2006/relationships/slideLayout" Target="../slideLayouts/slideLayout18.xml"/><Relationship Id="rId5" Type="http://schemas.openxmlformats.org/officeDocument/2006/relationships/hyperlink" Target="http://www.gov.uk/guidance/vat-how-to-report-your-eu-sales#overview" TargetMode="External"/><Relationship Id="rId4" Type="http://schemas.openxmlformats.org/officeDocument/2006/relationships/hyperlink" Target="https://www.gov.uk/guidance/vat-refunds-for-non-eu-businesses-visiting-the-u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bbc.co.uk/news/55648201"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ec.europa.eu/taxation_customs/sites/taxation/files/eu-uk_tca_2021_guidance_section_2_origin_procedures.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taxation_customs/sites/taxation/files/eu-uk_tca_2021_guidance_section_2_origin_procedures.pdf" TargetMode="External"/><Relationship Id="rId2" Type="http://schemas.openxmlformats.org/officeDocument/2006/relationships/hyperlink" Target="https://www.gov.uk/government/publications/rules-of-origin-for-goods-moving-between-the-uk-and-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rade-remedies.service.gov.uk/public/cases/" TargetMode="External"/><Relationship Id="rId2" Type="http://schemas.openxmlformats.org/officeDocument/2006/relationships/hyperlink" Target="https://www.gov.uk/government/organisations/trade-remedies-investigations-directora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479715" y="692349"/>
            <a:ext cx="7561212" cy="2736651"/>
          </a:xfrm>
        </p:spPr>
        <p:txBody>
          <a:bodyPr lIns="91440" tIns="45720" rIns="91440" bIns="45720" rtlCol="0" anchor="t">
            <a:noAutofit/>
          </a:bodyPr>
          <a:lstStyle/>
          <a:p>
            <a:pPr algn="r">
              <a:defRPr/>
            </a:pPr>
            <a:r>
              <a:rPr lang="en-GB" sz="4000" dirty="0">
                <a:solidFill>
                  <a:srgbClr val="8E0000"/>
                </a:solidFill>
                <a:latin typeface="Gill Sans MT"/>
                <a:ea typeface="+mn-ea"/>
                <a:cs typeface="Arial"/>
              </a:rPr>
              <a:t>The UK legal regime after Brexit – what every lawyer needs to know: VAT and customs law</a:t>
            </a:r>
            <a:br>
              <a:rPr lang="en-GB" sz="4000" dirty="0">
                <a:latin typeface="Gill Sans MT"/>
                <a:ea typeface="+mn-ea"/>
                <a:cs typeface="Arial"/>
              </a:rPr>
            </a:br>
            <a:r>
              <a:rPr lang="en-GB" sz="4000" dirty="0">
                <a:solidFill>
                  <a:srgbClr val="8E0000"/>
                </a:solidFill>
                <a:latin typeface="Gill Sans MT"/>
                <a:ea typeface="+mn-ea"/>
                <a:cs typeface="Arial"/>
              </a:rPr>
              <a:t> </a:t>
            </a:r>
            <a:br>
              <a:rPr lang="en-GB" sz="4000" dirty="0">
                <a:latin typeface="Gill Sans MT" pitchFamily="34" charset="0"/>
                <a:ea typeface="+mn-ea"/>
                <a:cs typeface="Arial" charset="0"/>
              </a:rPr>
            </a:br>
            <a:endParaRPr lang="en-GB" sz="2800" dirty="0">
              <a:solidFill>
                <a:srgbClr val="8E0000"/>
              </a:solidFill>
              <a:latin typeface="Gill Sans MT" pitchFamily="34" charset="0"/>
              <a:ea typeface="+mn-ea"/>
              <a:cs typeface="Arial" charset="0"/>
            </a:endParaRPr>
          </a:p>
        </p:txBody>
      </p:sp>
      <p:sp>
        <p:nvSpPr>
          <p:cNvPr id="5" name="Rectangle 3"/>
          <p:cNvSpPr>
            <a:spLocks noGrp="1" noChangeArrowheads="1"/>
          </p:cNvSpPr>
          <p:nvPr>
            <p:ph type="subTitle" idx="1"/>
          </p:nvPr>
        </p:nvSpPr>
        <p:spPr>
          <a:xfrm>
            <a:off x="3505439" y="3164135"/>
            <a:ext cx="4535488" cy="1728540"/>
          </a:xfrm>
        </p:spPr>
        <p:txBody>
          <a:bodyPr lIns="91440" tIns="45720" rIns="91440" bIns="45720" rtlCol="0" anchor="t">
            <a:normAutofit fontScale="62500" lnSpcReduction="20000"/>
          </a:bodyPr>
          <a:lstStyle/>
          <a:p>
            <a:pPr algn="r">
              <a:spcBef>
                <a:spcPct val="0"/>
              </a:spcBef>
              <a:buNone/>
              <a:defRPr/>
            </a:pPr>
            <a:r>
              <a:rPr lang="en-GB" sz="2400" dirty="0">
                <a:solidFill>
                  <a:srgbClr val="8E0000"/>
                </a:solidFill>
                <a:latin typeface="Gill Sans MT"/>
                <a:cs typeface="Arial"/>
              </a:rPr>
              <a:t>25 February 2021</a:t>
            </a:r>
            <a:endParaRPr lang="en-GB" sz="2400" dirty="0">
              <a:solidFill>
                <a:srgbClr val="8E0000"/>
              </a:solidFill>
              <a:latin typeface="Gill Sans MT" pitchFamily="34" charset="0"/>
              <a:cs typeface="Arial" charset="0"/>
            </a:endParaRPr>
          </a:p>
          <a:p>
            <a:pPr algn="r" eaLnBrk="1" fontAlgn="auto" hangingPunct="1">
              <a:spcBef>
                <a:spcPct val="0"/>
              </a:spcBef>
              <a:spcAft>
                <a:spcPts val="0"/>
              </a:spcAft>
              <a:buFont typeface="Arial" pitchFamily="34" charset="0"/>
              <a:buNone/>
              <a:defRPr/>
            </a:pPr>
            <a:endParaRPr lang="en-GB" sz="2400" dirty="0">
              <a:solidFill>
                <a:srgbClr val="8E0000"/>
              </a:solidFill>
              <a:latin typeface="Gill Sans MT" pitchFamily="34" charset="0"/>
              <a:cs typeface="Arial" charset="0"/>
            </a:endParaRPr>
          </a:p>
          <a:p>
            <a:pPr algn="r" eaLnBrk="1" fontAlgn="auto" hangingPunct="1">
              <a:spcBef>
                <a:spcPct val="0"/>
              </a:spcBef>
              <a:spcAft>
                <a:spcPts val="0"/>
              </a:spcAft>
              <a:buFont typeface="Arial" pitchFamily="34" charset="0"/>
              <a:buNone/>
              <a:defRPr/>
            </a:pPr>
            <a:r>
              <a:rPr lang="en-GB" sz="3000" dirty="0">
                <a:solidFill>
                  <a:srgbClr val="8E0000"/>
                </a:solidFill>
                <a:latin typeface="Gill Sans MT"/>
                <a:cs typeface="Arial"/>
              </a:rPr>
              <a:t>Chair: George Peretz QC</a:t>
            </a:r>
          </a:p>
          <a:p>
            <a:pPr algn="r" eaLnBrk="1" fontAlgn="auto" hangingPunct="1">
              <a:spcBef>
                <a:spcPct val="0"/>
              </a:spcBef>
              <a:spcAft>
                <a:spcPts val="0"/>
              </a:spcAft>
              <a:buFont typeface="Arial" pitchFamily="34" charset="0"/>
              <a:buNone/>
              <a:defRPr/>
            </a:pPr>
            <a:r>
              <a:rPr lang="en-GB" sz="3000" dirty="0">
                <a:solidFill>
                  <a:srgbClr val="8E0000"/>
                </a:solidFill>
                <a:latin typeface="Gill Sans MT"/>
                <a:cs typeface="Arial"/>
              </a:rPr>
              <a:t>Valentina Sloane QC</a:t>
            </a:r>
            <a:br>
              <a:rPr lang="en-GB" sz="3000" dirty="0">
                <a:solidFill>
                  <a:srgbClr val="8E0000"/>
                </a:solidFill>
                <a:latin typeface="Gill Sans MT"/>
                <a:cs typeface="Arial"/>
              </a:rPr>
            </a:br>
            <a:r>
              <a:rPr lang="en-GB" sz="3000" dirty="0">
                <a:solidFill>
                  <a:srgbClr val="8E0000"/>
                </a:solidFill>
                <a:latin typeface="Gill Sans MT"/>
                <a:cs typeface="Arial"/>
              </a:rPr>
              <a:t>Andrew Macnab</a:t>
            </a:r>
          </a:p>
          <a:p>
            <a:pPr algn="r">
              <a:spcBef>
                <a:spcPct val="0"/>
              </a:spcBef>
              <a:buNone/>
              <a:defRPr/>
            </a:pPr>
            <a:r>
              <a:rPr lang="en-GB" sz="3000" dirty="0">
                <a:solidFill>
                  <a:srgbClr val="8E0000"/>
                </a:solidFill>
                <a:latin typeface="Gill Sans MT"/>
                <a:cs typeface="Arial"/>
              </a:rPr>
              <a:t>Ian Rogers QC</a:t>
            </a:r>
          </a:p>
          <a:p>
            <a:pPr algn="r">
              <a:spcBef>
                <a:spcPct val="0"/>
              </a:spcBef>
              <a:buNone/>
              <a:defRPr/>
            </a:pPr>
            <a:r>
              <a:rPr lang="en-GB" sz="3000">
                <a:solidFill>
                  <a:srgbClr val="8E0000"/>
                </a:solidFill>
                <a:latin typeface="Gill Sans MT"/>
                <a:cs typeface="Arial"/>
              </a:rPr>
              <a:t>Frank Mitchell SC</a:t>
            </a:r>
            <a:endParaRPr lang="en-GB" sz="3000" dirty="0">
              <a:solidFill>
                <a:srgbClr val="8E0000"/>
              </a:solidFill>
              <a:latin typeface="Gill Sans MT"/>
              <a:cs typeface="Arial"/>
            </a:endParaRPr>
          </a:p>
          <a:p>
            <a:pPr algn="r" eaLnBrk="1" fontAlgn="auto" hangingPunct="1">
              <a:spcBef>
                <a:spcPct val="0"/>
              </a:spcBef>
              <a:spcAft>
                <a:spcPts val="0"/>
              </a:spcAft>
              <a:buFont typeface="Arial" pitchFamily="34" charset="0"/>
              <a:buNone/>
              <a:defRPr/>
            </a:pPr>
            <a:endParaRPr lang="en-GB" sz="4000" dirty="0">
              <a:solidFill>
                <a:srgbClr val="8E0000"/>
              </a:solidFill>
              <a:latin typeface="Gill Sans MT"/>
              <a:cs typeface="Arial"/>
            </a:endParaRPr>
          </a:p>
          <a:p>
            <a:pPr algn="r" eaLnBrk="1" fontAlgn="auto" hangingPunct="1">
              <a:spcBef>
                <a:spcPct val="0"/>
              </a:spcBef>
              <a:spcAft>
                <a:spcPts val="0"/>
              </a:spcAft>
              <a:buFont typeface="Arial" pitchFamily="34" charset="0"/>
              <a:buNone/>
              <a:defRPr/>
            </a:pPr>
            <a:endParaRPr lang="en-GB" sz="4000" dirty="0">
              <a:solidFill>
                <a:srgbClr val="8E0000"/>
              </a:solidFill>
              <a:latin typeface="Gill Sans MT" pitchFamily="34" charset="0"/>
              <a:cs typeface="Arial" charset="0"/>
            </a:endParaRPr>
          </a:p>
          <a:p>
            <a:pPr eaLnBrk="1" fontAlgn="auto" hangingPunct="1">
              <a:lnSpc>
                <a:spcPct val="80000"/>
              </a:lnSpc>
              <a:spcAft>
                <a:spcPts val="0"/>
              </a:spcAft>
              <a:buFont typeface="Arial" pitchFamily="34" charset="0"/>
              <a:buNone/>
              <a:defRPr/>
            </a:pPr>
            <a:endParaRPr lang="en-GB" sz="2200" dirty="0">
              <a:solidFill>
                <a:srgbClr val="8E0000"/>
              </a:solidFill>
              <a:latin typeface="Gill Sans MT" pitchFamily="34" charset="0"/>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www.monckton.com</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+44 (0)20 7405 7211</a:t>
            </a:r>
          </a:p>
        </p:txBody>
      </p:sp>
    </p:spTree>
    <p:extLst>
      <p:ext uri="{BB962C8B-B14F-4D97-AF65-F5344CB8AC3E}">
        <p14:creationId xmlns:p14="http://schemas.microsoft.com/office/powerpoint/2010/main" val="9279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B2A18A-F04C-4EF0-BFDC-63D4A53C0298}"/>
              </a:ext>
            </a:extLst>
          </p:cNvPr>
          <p:cNvSpPr>
            <a:spLocks noGrp="1"/>
          </p:cNvSpPr>
          <p:nvPr>
            <p:ph idx="1"/>
          </p:nvPr>
        </p:nvSpPr>
        <p:spPr/>
        <p:txBody>
          <a:bodyPr lIns="91440" tIns="45720" rIns="91440" bIns="45720" anchor="t"/>
          <a:lstStyle/>
          <a:p>
            <a:r>
              <a:rPr lang="en-US" sz="1800" b="1">
                <a:solidFill>
                  <a:srgbClr val="333333"/>
                </a:solidFill>
                <a:ea typeface="+mn-lt"/>
                <a:cs typeface="+mn-lt"/>
              </a:rPr>
              <a:t>VAT and debt recovery: </a:t>
            </a:r>
            <a:r>
              <a:rPr lang="en-US" sz="1800">
                <a:solidFill>
                  <a:srgbClr val="222222"/>
                </a:solidFill>
                <a:ea typeface="+mn-lt"/>
                <a:cs typeface="+mn-lt"/>
              </a:rPr>
              <a:t>section 22 EURA </a:t>
            </a:r>
            <a:r>
              <a:rPr lang="en-US" sz="1800">
                <a:solidFill>
                  <a:srgbClr val="333333"/>
                </a:solidFill>
                <a:ea typeface="+mn-lt"/>
                <a:cs typeface="+mn-lt"/>
              </a:rPr>
              <a:t>makes the TCA’s “Protocol on administrative co-operation and combating fraud in the field of Value Added Tax and on mutual assistance for the recovery of claims relating to taxes and duties” and any decisions or recommendations adopted by the Specialised Committee in accordance with that Protocol (section 22(4)) directly effective in domestic law.</a:t>
            </a:r>
            <a:endParaRPr lang="en-GB" sz="1800">
              <a:solidFill>
                <a:srgbClr val="000000"/>
              </a:solidFill>
              <a:ea typeface="+mn-lt"/>
              <a:cs typeface="+mn-lt"/>
            </a:endParaRPr>
          </a:p>
          <a:p>
            <a:r>
              <a:rPr lang="en-US" sz="1800">
                <a:solidFill>
                  <a:srgbClr val="333333"/>
                </a:solidFill>
                <a:ea typeface="+mn-lt"/>
                <a:cs typeface="+mn-lt"/>
              </a:rPr>
              <a:t>The Protocol on VAT and Debt Recovery commits the UK and EU to co-operate and share information for the purposes of ensuring trader compliance with VAT legislation and giving assistance to each other in recovering tax and duties debts by collecting claims referred from another country as if they were domestic claims.</a:t>
            </a:r>
            <a:endParaRPr lang="en-GB" sz="1800">
              <a:ea typeface="+mn-lt"/>
              <a:cs typeface="+mn-lt"/>
            </a:endParaRPr>
          </a:p>
          <a:p>
            <a:endParaRPr lang="en-GB" sz="1800" dirty="0">
              <a:cs typeface="Calibri"/>
            </a:endParaRPr>
          </a:p>
        </p:txBody>
      </p:sp>
      <p:sp>
        <p:nvSpPr>
          <p:cNvPr id="3" name="Footer Placeholder 2">
            <a:extLst>
              <a:ext uri="{FF2B5EF4-FFF2-40B4-BE49-F238E27FC236}">
                <a16:creationId xmlns:a16="http://schemas.microsoft.com/office/drawing/2014/main" id="{B0075E4D-0123-4607-A869-3B443F8CCA54}"/>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C6E781D1-B9B7-4B9C-90AA-0F385C133AB3}"/>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2338D3DB-EB0C-488A-B968-6EF093CA0742}"/>
              </a:ext>
            </a:extLst>
          </p:cNvPr>
          <p:cNvSpPr>
            <a:spLocks noGrp="1"/>
          </p:cNvSpPr>
          <p:nvPr>
            <p:ph type="title"/>
          </p:nvPr>
        </p:nvSpPr>
        <p:spPr/>
        <p:txBody>
          <a:bodyPr lIns="91440" tIns="45720" rIns="91440" bIns="45720" rtlCol="0" anchor="t">
            <a:normAutofit fontScale="90000"/>
          </a:bodyPr>
          <a:lstStyle/>
          <a:p>
            <a:r>
              <a:rPr lang="en-GB">
                <a:cs typeface="Calibri"/>
              </a:rPr>
              <a:t>Domestic enforceability under EURA</a:t>
            </a:r>
            <a:endParaRPr lang="en-GB"/>
          </a:p>
        </p:txBody>
      </p:sp>
      <p:sp>
        <p:nvSpPr>
          <p:cNvPr id="6" name="TextBox 5">
            <a:extLst>
              <a:ext uri="{FF2B5EF4-FFF2-40B4-BE49-F238E27FC236}">
                <a16:creationId xmlns:a16="http://schemas.microsoft.com/office/drawing/2014/main" id="{CF4FD54D-EE18-4581-8023-144657534792}"/>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333333"/>
              </a:solidFill>
              <a:latin typeface="Libre Franklin"/>
            </a:endParaRPr>
          </a:p>
        </p:txBody>
      </p:sp>
    </p:spTree>
    <p:extLst>
      <p:ext uri="{BB962C8B-B14F-4D97-AF65-F5344CB8AC3E}">
        <p14:creationId xmlns:p14="http://schemas.microsoft.com/office/powerpoint/2010/main" val="121879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513DBD-F84B-415C-911D-C9B6A86139A2}"/>
              </a:ext>
            </a:extLst>
          </p:cNvPr>
          <p:cNvSpPr>
            <a:spLocks noGrp="1"/>
          </p:cNvSpPr>
          <p:nvPr>
            <p:ph idx="1"/>
          </p:nvPr>
        </p:nvSpPr>
        <p:spPr/>
        <p:txBody>
          <a:bodyPr lIns="91440" tIns="45720" rIns="91440" bIns="45720" anchor="t"/>
          <a:lstStyle/>
          <a:p>
            <a:r>
              <a:rPr lang="en-GB" sz="1800">
                <a:ea typeface="+mn-lt"/>
                <a:cs typeface="+mn-lt"/>
              </a:rPr>
              <a:t>Tax forgone is a subsidy: Article 3.1</a:t>
            </a:r>
          </a:p>
          <a:p>
            <a:r>
              <a:rPr lang="en-GB" sz="1800">
                <a:ea typeface="+mn-lt"/>
                <a:cs typeface="+mn-lt"/>
              </a:rPr>
              <a:t>For it to  be a subsidy, it must be specific insofar as it benefits, as a matter of law or fact, certain economic actors over others in relation to the production of certain goods or services; see Article 3.1(2) for further provisions on "specific"</a:t>
            </a:r>
          </a:p>
          <a:p>
            <a:r>
              <a:rPr lang="en-GB" sz="1800">
                <a:ea typeface="+mn-lt"/>
                <a:cs typeface="+mn-lt"/>
              </a:rPr>
              <a:t>To be overseen by an independent authority or body: Article 3.9</a:t>
            </a:r>
            <a:endParaRPr lang="en-GB" sz="1800" dirty="0">
              <a:ea typeface="+mn-lt"/>
              <a:cs typeface="+mn-lt"/>
            </a:endParaRPr>
          </a:p>
          <a:p>
            <a:r>
              <a:rPr lang="en-GB" sz="1800">
                <a:ea typeface="+mn-lt"/>
                <a:cs typeface="+mn-lt"/>
              </a:rPr>
              <a:t>Power for courts to review compliance and to review decisions of the independent authority, to do so on application by interested parties with standing, and to grant remedies including injunctions and orders to recover assistance granted: Article 3.10</a:t>
            </a:r>
            <a:endParaRPr lang="en-GB" sz="1800" dirty="0">
              <a:ea typeface="+mn-lt"/>
              <a:cs typeface="+mn-lt"/>
            </a:endParaRPr>
          </a:p>
          <a:p>
            <a:r>
              <a:rPr lang="en-GB" sz="1800">
                <a:ea typeface="+mn-lt"/>
                <a:cs typeface="+mn-lt"/>
              </a:rPr>
              <a:t>Power of recovery if an application is made in time by an interested party on the ground that a measure should have been treated as a subsidy but was not, or has misapplied the principles applicable to that subsidy: Article 3.11</a:t>
            </a:r>
            <a:endParaRPr lang="en-GB" sz="1800">
              <a:cs typeface="Calibri"/>
            </a:endParaRPr>
          </a:p>
          <a:p>
            <a:endParaRPr lang="en-GB" sz="2400" dirty="0">
              <a:cs typeface="Calibri"/>
            </a:endParaRPr>
          </a:p>
        </p:txBody>
      </p:sp>
      <p:sp>
        <p:nvSpPr>
          <p:cNvPr id="3" name="Footer Placeholder 2">
            <a:extLst>
              <a:ext uri="{FF2B5EF4-FFF2-40B4-BE49-F238E27FC236}">
                <a16:creationId xmlns:a16="http://schemas.microsoft.com/office/drawing/2014/main" id="{87594281-2BF2-4039-807B-0F1AB99E407B}"/>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7BEC0080-764C-40CE-97E8-B9FC766765FB}"/>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A3CD5558-AFE1-4768-8007-B12D4055E6C6}"/>
              </a:ext>
            </a:extLst>
          </p:cNvPr>
          <p:cNvSpPr>
            <a:spLocks noGrp="1"/>
          </p:cNvSpPr>
          <p:nvPr>
            <p:ph type="title"/>
          </p:nvPr>
        </p:nvSpPr>
        <p:spPr/>
        <p:txBody>
          <a:bodyPr lIns="91440" tIns="45720" rIns="91440" bIns="45720" rtlCol="0" anchor="t">
            <a:normAutofit/>
          </a:bodyPr>
          <a:lstStyle/>
          <a:p>
            <a:r>
              <a:rPr lang="en-GB">
                <a:cs typeface="Calibri"/>
              </a:rPr>
              <a:t>Tax and subsidy control</a:t>
            </a:r>
            <a:endParaRPr lang="en-GB" dirty="0"/>
          </a:p>
        </p:txBody>
      </p:sp>
    </p:spTree>
    <p:extLst>
      <p:ext uri="{BB962C8B-B14F-4D97-AF65-F5344CB8AC3E}">
        <p14:creationId xmlns:p14="http://schemas.microsoft.com/office/powerpoint/2010/main" val="105467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FB51BD-A5D8-4B15-8C66-024AE97CF225}"/>
              </a:ext>
            </a:extLst>
          </p:cNvPr>
          <p:cNvSpPr>
            <a:spLocks noGrp="1"/>
          </p:cNvSpPr>
          <p:nvPr>
            <p:ph idx="1"/>
          </p:nvPr>
        </p:nvSpPr>
        <p:spPr>
          <a:xfrm>
            <a:off x="457200" y="1255067"/>
            <a:ext cx="8229600" cy="4525963"/>
          </a:xfrm>
        </p:spPr>
        <p:txBody>
          <a:bodyPr lIns="91440" tIns="45720" rIns="91440" bIns="45720" anchor="t"/>
          <a:lstStyle/>
          <a:p>
            <a:r>
              <a:rPr lang="en-GB" sz="1800" dirty="0">
                <a:cs typeface="Calibri"/>
              </a:rPr>
              <a:t>In chapter 5 ('Taxation') of Title XI, article LPFS.5.1 addresses tax good </a:t>
            </a:r>
            <a:r>
              <a:rPr lang="en-GB" sz="1800">
                <a:cs typeface="Calibri"/>
              </a:rPr>
              <a:t>governance</a:t>
            </a:r>
            <a:endParaRPr lang="en-GB" sz="1800" dirty="0">
              <a:cs typeface="Calibri"/>
            </a:endParaRPr>
          </a:p>
          <a:p>
            <a:pPr lvl="1"/>
            <a:r>
              <a:rPr lang="en-GB" sz="1400">
                <a:cs typeface="Calibri"/>
              </a:rPr>
              <a:t>a commitment to global standards on tax transparency</a:t>
            </a:r>
          </a:p>
          <a:p>
            <a:pPr lvl="1"/>
            <a:r>
              <a:rPr lang="en-GB" sz="1400">
                <a:cs typeface="Calibri"/>
              </a:rPr>
              <a:t>exchange of information </a:t>
            </a:r>
          </a:p>
          <a:p>
            <a:pPr lvl="1"/>
            <a:r>
              <a:rPr lang="en-GB" sz="1400">
                <a:cs typeface="Calibri"/>
              </a:rPr>
              <a:t>fair tax competition</a:t>
            </a:r>
          </a:p>
          <a:p>
            <a:pPr lvl="1"/>
            <a:r>
              <a:rPr lang="en-GB" sz="1400">
                <a:cs typeface="Calibri"/>
              </a:rPr>
              <a:t>support for the OECD BEPS action plan and other areas of cooperation </a:t>
            </a:r>
          </a:p>
          <a:p>
            <a:pPr lvl="1"/>
            <a:r>
              <a:rPr lang="en-GB" sz="1400">
                <a:cs typeface="Calibri"/>
              </a:rPr>
              <a:t>It is the global, not the EU, </a:t>
            </a:r>
            <a:r>
              <a:rPr lang="en-GB" sz="1400" dirty="0">
                <a:cs typeface="Calibri"/>
              </a:rPr>
              <a:t>understanding of fair tax competition that is to be adhered to.</a:t>
            </a:r>
            <a:endParaRPr lang="en-GB" sz="1400">
              <a:ea typeface="+mn-lt"/>
              <a:cs typeface="+mn-lt"/>
            </a:endParaRPr>
          </a:p>
          <a:p>
            <a:r>
              <a:rPr lang="en-GB" sz="1800">
                <a:cs typeface="Calibri"/>
              </a:rPr>
              <a:t>Article 5.2: commitment not to weaken or reduce tax standards, </a:t>
            </a:r>
            <a:r>
              <a:rPr lang="en-GB" sz="1800" dirty="0">
                <a:cs typeface="Calibri"/>
              </a:rPr>
              <a:t>as expressed in a party's legislation at the end of the transition period, below the level agreed in the OECD at that time. This commitment is made in relation to exchange of information on matters such as cross-border tax rulings and planning arrangements and country by country reports between tax administrations, rules on interest limitation, controlled foreign companies and hybrid mismatches.</a:t>
            </a:r>
            <a:endParaRPr lang="en-GB" sz="1800" dirty="0">
              <a:ea typeface="+mn-lt"/>
              <a:cs typeface="+mn-lt"/>
            </a:endParaRPr>
          </a:p>
          <a:p>
            <a:r>
              <a:rPr lang="en-GB" sz="1800">
                <a:cs typeface="Calibri"/>
              </a:rPr>
              <a:t>Joint declaration on countering harmful tax regimes </a:t>
            </a:r>
          </a:p>
        </p:txBody>
      </p:sp>
      <p:sp>
        <p:nvSpPr>
          <p:cNvPr id="3" name="Footer Placeholder 2">
            <a:extLst>
              <a:ext uri="{FF2B5EF4-FFF2-40B4-BE49-F238E27FC236}">
                <a16:creationId xmlns:a16="http://schemas.microsoft.com/office/drawing/2014/main" id="{149CCD65-AE63-4143-84E3-58D5E922B7A8}"/>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2FF85AC4-7E80-45AD-932C-D9A52F6C0405}"/>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37B4234D-5412-468B-8636-A166BF8A3254}"/>
              </a:ext>
            </a:extLst>
          </p:cNvPr>
          <p:cNvSpPr>
            <a:spLocks noGrp="1"/>
          </p:cNvSpPr>
          <p:nvPr>
            <p:ph type="title"/>
          </p:nvPr>
        </p:nvSpPr>
        <p:spPr/>
        <p:txBody>
          <a:bodyPr lIns="91440" tIns="45720" rIns="91440" bIns="45720" rtlCol="0" anchor="t">
            <a:normAutofit fontScale="90000"/>
          </a:bodyPr>
          <a:lstStyle/>
          <a:p>
            <a:r>
              <a:rPr lang="en-GB" dirty="0">
                <a:cs typeface="Calibri"/>
              </a:rPr>
              <a:t>Other constraints on UK tax freedom</a:t>
            </a:r>
            <a:endParaRPr lang="en-GB" dirty="0"/>
          </a:p>
        </p:txBody>
      </p:sp>
    </p:spTree>
    <p:extLst>
      <p:ext uri="{BB962C8B-B14F-4D97-AF65-F5344CB8AC3E}">
        <p14:creationId xmlns:p14="http://schemas.microsoft.com/office/powerpoint/2010/main" val="102215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txBox="1">
            <a:spLocks/>
          </p:cNvSpPr>
          <p:nvPr/>
        </p:nvSpPr>
        <p:spPr bwMode="auto">
          <a:xfrm>
            <a:off x="1763713" y="1412875"/>
            <a:ext cx="7200900" cy="4397375"/>
          </a:xfrm>
          <a:prstGeom prst="rect">
            <a:avLst/>
          </a:prstGeom>
          <a:noFill/>
          <a:ln w="9525">
            <a:noFill/>
            <a:miter lim="800000"/>
            <a:headEnd/>
            <a:tailEnd/>
          </a:ln>
        </p:spPr>
        <p:txBody>
          <a:bodyPr/>
          <a:lstStyle/>
          <a:p>
            <a:pPr marL="571500" lvl="1" indent="-571500">
              <a:defRPr/>
            </a:pPr>
            <a:r>
              <a:rPr lang="en-GB" sz="2800" dirty="0">
                <a:solidFill>
                  <a:srgbClr val="8E0000"/>
                </a:solidFill>
                <a:latin typeface="Gill Sans MT" pitchFamily="34" charset="0"/>
                <a:cs typeface="Arial" charset="0"/>
              </a:rPr>
              <a:t>		</a:t>
            </a:r>
            <a:r>
              <a:rPr lang="en-US" sz="2800" dirty="0">
                <a:solidFill>
                  <a:srgbClr val="8E0000"/>
                </a:solidFill>
                <a:latin typeface="Gill Sans MT" pitchFamily="34" charset="0"/>
                <a:cs typeface="Arial" charset="0"/>
              </a:rPr>
              <a:t>		</a:t>
            </a:r>
            <a:endParaRPr lang="en-GB" sz="2800" dirty="0">
              <a:solidFill>
                <a:srgbClr val="8E0000"/>
              </a:solidFill>
              <a:latin typeface="Gill Sans MT" pitchFamily="34" charset="0"/>
              <a:cs typeface="Arial" charset="0"/>
            </a:endParaRPr>
          </a:p>
          <a:p>
            <a:pPr marL="571500" lvl="1" indent="-571500">
              <a:defRPr/>
            </a:pPr>
            <a:r>
              <a:rPr lang="en-US" sz="2800" dirty="0">
                <a:solidFill>
                  <a:srgbClr val="8E0000"/>
                </a:solidFill>
                <a:latin typeface="Gill Sans MT" pitchFamily="34" charset="0"/>
                <a:cs typeface="Arial" charset="0"/>
              </a:rPr>
              <a:t>		</a:t>
            </a:r>
          </a:p>
          <a:p>
            <a:pPr marL="571500" lvl="1" indent="-571500">
              <a:defRPr/>
            </a:pPr>
            <a:r>
              <a:rPr lang="en-US" sz="2800" dirty="0">
                <a:solidFill>
                  <a:srgbClr val="8E0000"/>
                </a:solidFill>
                <a:latin typeface="Gill Sans MT" pitchFamily="34" charset="0"/>
                <a:cs typeface="Arial" charset="0"/>
              </a:rPr>
              <a:t>		Valentina Sloane QC 		</a:t>
            </a:r>
          </a:p>
          <a:p>
            <a:pPr marL="571500" lvl="1" indent="-571500">
              <a:defRPr/>
            </a:pPr>
            <a:r>
              <a:rPr lang="en-US" sz="2400" dirty="0">
                <a:solidFill>
                  <a:srgbClr val="8E0000"/>
                </a:solidFill>
                <a:latin typeface="Gill Sans MT" pitchFamily="34" charset="0"/>
                <a:cs typeface="Arial" charset="0"/>
              </a:rPr>
              <a:t>		vsloane@monckton.com		</a:t>
            </a:r>
            <a:endParaRPr lang="en-GB" sz="2400" dirty="0">
              <a:solidFill>
                <a:srgbClr val="8E0000"/>
              </a:solidFill>
              <a:latin typeface="Gill Sans MT" pitchFamily="34" charset="0"/>
              <a:cs typeface="Arial" charset="0"/>
            </a:endParaRPr>
          </a:p>
          <a:p>
            <a:pPr marL="571500" lvl="1" indent="-571500">
              <a:defRPr/>
            </a:pPr>
            <a:endParaRPr lang="en-GB" sz="2800" dirty="0">
              <a:solidFill>
                <a:prstClr val="black"/>
              </a:solidFill>
            </a:endParaRPr>
          </a:p>
          <a:p>
            <a:pPr marL="514350" lvl="1" indent="-514350">
              <a:buFontTx/>
              <a:buAutoNum type="alphaLcPeriod" startAt="2"/>
              <a:defRPr/>
            </a:pPr>
            <a:endParaRPr lang="en-GB" sz="2800" dirty="0">
              <a:solidFill>
                <a:prstClr val="black"/>
              </a:solidFill>
            </a:endParaRPr>
          </a:p>
          <a:p>
            <a:pPr marL="514350" lvl="1" indent="-514350">
              <a:buFontTx/>
              <a:buAutoNum type="alphaLcPeriod"/>
              <a:defRPr/>
            </a:pPr>
            <a:endParaRPr lang="en-GB" sz="2800" dirty="0">
              <a:solidFill>
                <a:prstClr val="black"/>
              </a:solidFill>
            </a:endParaRPr>
          </a:p>
        </p:txBody>
      </p:sp>
      <p:pic>
        <p:nvPicPr>
          <p:cNvPr id="10243" name="Picture 2" descr="S:\Marketing\New Marketing\DESIGN\MONCKTON LOGO.jpg"/>
          <p:cNvPicPr>
            <a:picLocks noChangeAspect="1" noChangeArrowheads="1"/>
          </p:cNvPicPr>
          <p:nvPr/>
        </p:nvPicPr>
        <p:blipFill>
          <a:blip r:embed="rId3" cstate="print"/>
          <a:srcRect/>
          <a:stretch>
            <a:fillRect/>
          </a:stretch>
        </p:blipFill>
        <p:spPr bwMode="auto">
          <a:xfrm>
            <a:off x="2776827" y="3212976"/>
            <a:ext cx="3571875" cy="1223962"/>
          </a:xfrm>
          <a:prstGeom prst="rect">
            <a:avLst/>
          </a:prstGeom>
          <a:noFill/>
          <a:ln w="9525">
            <a:noFill/>
            <a:miter lim="800000"/>
            <a:headEnd/>
            <a:tailEnd/>
          </a:ln>
        </p:spPr>
      </p:pic>
    </p:spTree>
    <p:extLst>
      <p:ext uri="{BB962C8B-B14F-4D97-AF65-F5344CB8AC3E}">
        <p14:creationId xmlns:p14="http://schemas.microsoft.com/office/powerpoint/2010/main" val="182296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11188" y="1268413"/>
            <a:ext cx="7464425" cy="2278062"/>
          </a:xfrm>
        </p:spPr>
        <p:txBody>
          <a:bodyPr rtlCol="0">
            <a:noAutofit/>
          </a:bodyPr>
          <a:lstStyle/>
          <a:p>
            <a:pPr eaLnBrk="1" fontAlgn="auto" hangingPunct="1">
              <a:spcBef>
                <a:spcPts val="600"/>
              </a:spcBef>
              <a:spcAft>
                <a:spcPts val="600"/>
              </a:spcAft>
              <a:defRPr/>
            </a:pPr>
            <a:r>
              <a:rPr lang="en-GB" sz="3600" b="1" dirty="0">
                <a:solidFill>
                  <a:srgbClr val="8E0000"/>
                </a:solidFill>
                <a:latin typeface="Gill Sans MT" pitchFamily="34" charset="0"/>
                <a:ea typeface="+mn-ea"/>
                <a:cs typeface="Arial" charset="0"/>
              </a:rPr>
              <a:t>VAT AND BREXIT</a:t>
            </a:r>
            <a:br>
              <a:rPr lang="en-GB" sz="2800" b="1" dirty="0">
                <a:solidFill>
                  <a:srgbClr val="8E0000"/>
                </a:solidFill>
                <a:latin typeface="Gill Sans MT" pitchFamily="34" charset="0"/>
                <a:ea typeface="+mn-ea"/>
                <a:cs typeface="Arial" charset="0"/>
              </a:rPr>
            </a:br>
            <a:br>
              <a:rPr lang="en-GB" sz="2800" b="1" dirty="0">
                <a:solidFill>
                  <a:srgbClr val="8E0000"/>
                </a:solidFill>
                <a:latin typeface="Gill Sans MT" pitchFamily="34" charset="0"/>
                <a:ea typeface="+mn-ea"/>
                <a:cs typeface="Arial" charset="0"/>
              </a:rPr>
            </a:br>
            <a:r>
              <a:rPr lang="en-GB" sz="2800" b="1" dirty="0">
                <a:solidFill>
                  <a:srgbClr val="8E0000"/>
                </a:solidFill>
                <a:latin typeface="Gill Sans MT" pitchFamily="34" charset="0"/>
                <a:ea typeface="+mn-ea"/>
                <a:cs typeface="Arial" charset="0"/>
              </a:rPr>
              <a:t>Monckton Chambers Webinar</a:t>
            </a:r>
            <a:br>
              <a:rPr lang="en-GB" sz="2800" b="1" dirty="0">
                <a:solidFill>
                  <a:srgbClr val="8E0000"/>
                </a:solidFill>
                <a:latin typeface="Gill Sans MT" pitchFamily="34" charset="0"/>
                <a:ea typeface="+mn-ea"/>
                <a:cs typeface="Arial" charset="0"/>
              </a:rPr>
            </a:br>
            <a:r>
              <a:rPr lang="en-GB" sz="2800" b="1" dirty="0">
                <a:solidFill>
                  <a:srgbClr val="8E0000"/>
                </a:solidFill>
                <a:latin typeface="Gill Sans MT" pitchFamily="34" charset="0"/>
                <a:ea typeface="+mn-ea"/>
                <a:cs typeface="Arial" charset="0"/>
              </a:rPr>
              <a:t>25 February 2021</a:t>
            </a:r>
            <a:br>
              <a:rPr lang="en-GB" sz="2400" b="1" dirty="0">
                <a:solidFill>
                  <a:srgbClr val="8E0000"/>
                </a:solidFill>
                <a:latin typeface="Gill Sans MT" pitchFamily="34" charset="0"/>
                <a:ea typeface="+mn-ea"/>
                <a:cs typeface="Arial" charset="0"/>
              </a:rPr>
            </a:br>
            <a:br>
              <a:rPr lang="en-GB" sz="2400" b="1" dirty="0">
                <a:solidFill>
                  <a:srgbClr val="8E0000"/>
                </a:solidFill>
                <a:latin typeface="Gill Sans MT" pitchFamily="34" charset="0"/>
                <a:ea typeface="+mn-ea"/>
                <a:cs typeface="Arial" charset="0"/>
              </a:rPr>
            </a:br>
            <a:br>
              <a:rPr lang="en-GB" sz="4000" dirty="0">
                <a:solidFill>
                  <a:srgbClr val="8E0000"/>
                </a:solidFill>
                <a:latin typeface="Gill Sans MT" pitchFamily="34" charset="0"/>
                <a:ea typeface="+mn-ea"/>
                <a:cs typeface="Arial" charset="0"/>
              </a:rPr>
            </a:br>
            <a:endParaRPr lang="en-GB" sz="2800" dirty="0">
              <a:solidFill>
                <a:srgbClr val="8E0000"/>
              </a:solidFill>
              <a:latin typeface="Gill Sans MT" pitchFamily="34" charset="0"/>
              <a:ea typeface="+mn-ea"/>
              <a:cs typeface="Arial" charset="0"/>
            </a:endParaRPr>
          </a:p>
        </p:txBody>
      </p:sp>
      <p:sp>
        <p:nvSpPr>
          <p:cNvPr id="5" name="Rectangle 3"/>
          <p:cNvSpPr>
            <a:spLocks noGrp="1" noChangeArrowheads="1"/>
          </p:cNvSpPr>
          <p:nvPr>
            <p:ph type="subTitle" idx="1"/>
          </p:nvPr>
        </p:nvSpPr>
        <p:spPr>
          <a:xfrm>
            <a:off x="3492500" y="3429000"/>
            <a:ext cx="4535488" cy="2160588"/>
          </a:xfrm>
        </p:spPr>
        <p:txBody>
          <a:bodyPr rtlCol="0">
            <a:normAutofit lnSpcReduction="10000"/>
          </a:bodyPr>
          <a:lstStyle/>
          <a:p>
            <a:pPr algn="r" eaLnBrk="1" fontAlgn="auto" hangingPunct="1">
              <a:spcBef>
                <a:spcPct val="0"/>
              </a:spcBef>
              <a:spcAft>
                <a:spcPts val="0"/>
              </a:spcAft>
              <a:buFont typeface="Arial" pitchFamily="34" charset="0"/>
              <a:buNone/>
              <a:defRPr/>
            </a:pPr>
            <a:endParaRPr lang="en-GB" sz="2400" b="1" dirty="0">
              <a:solidFill>
                <a:srgbClr val="8E0000"/>
              </a:solidFill>
              <a:latin typeface="Gill Sans MT" pitchFamily="34" charset="0"/>
              <a:cs typeface="Arial" charset="0"/>
            </a:endParaRPr>
          </a:p>
          <a:p>
            <a:pPr algn="r" eaLnBrk="1" fontAlgn="auto" hangingPunct="1">
              <a:spcBef>
                <a:spcPct val="0"/>
              </a:spcBef>
              <a:spcAft>
                <a:spcPts val="0"/>
              </a:spcAft>
              <a:buFont typeface="Arial" pitchFamily="34" charset="0"/>
              <a:buNone/>
              <a:defRPr/>
            </a:pPr>
            <a:r>
              <a:rPr lang="en-GB" sz="2400" b="1" dirty="0">
                <a:solidFill>
                  <a:srgbClr val="8E0000"/>
                </a:solidFill>
                <a:latin typeface="Gill Sans MT" pitchFamily="34" charset="0"/>
                <a:cs typeface="Arial" charset="0"/>
              </a:rPr>
              <a:t>Andrew Macnab</a:t>
            </a:r>
          </a:p>
          <a:p>
            <a:pPr algn="r" eaLnBrk="1" fontAlgn="auto" hangingPunct="1">
              <a:spcBef>
                <a:spcPct val="0"/>
              </a:spcBef>
              <a:spcAft>
                <a:spcPts val="0"/>
              </a:spcAft>
              <a:buFont typeface="Arial" pitchFamily="34" charset="0"/>
              <a:buNone/>
              <a:defRPr/>
            </a:pPr>
            <a:r>
              <a:rPr lang="en-GB" sz="2400" dirty="0">
                <a:solidFill>
                  <a:srgbClr val="8E0000"/>
                </a:solidFill>
                <a:latin typeface="Gill Sans MT" pitchFamily="34" charset="0"/>
                <a:cs typeface="Arial" charset="0"/>
              </a:rPr>
              <a:t>Barrister</a:t>
            </a:r>
          </a:p>
          <a:p>
            <a:pPr algn="r" eaLnBrk="1" fontAlgn="auto" hangingPunct="1">
              <a:spcBef>
                <a:spcPct val="0"/>
              </a:spcBef>
              <a:spcAft>
                <a:spcPts val="0"/>
              </a:spcAft>
              <a:buFont typeface="Arial" pitchFamily="34" charset="0"/>
              <a:buNone/>
              <a:defRPr/>
            </a:pPr>
            <a:r>
              <a:rPr lang="en-GB" sz="2400" dirty="0">
                <a:solidFill>
                  <a:srgbClr val="8E0000"/>
                </a:solidFill>
                <a:latin typeface="Gill Sans MT" pitchFamily="34" charset="0"/>
                <a:cs typeface="Arial" charset="0"/>
              </a:rPr>
              <a:t>Monckton Chambers</a:t>
            </a:r>
          </a:p>
          <a:p>
            <a:pPr algn="l" eaLnBrk="1" fontAlgn="auto" hangingPunct="1">
              <a:lnSpc>
                <a:spcPct val="80000"/>
              </a:lnSpc>
              <a:spcAft>
                <a:spcPts val="0"/>
              </a:spcAft>
              <a:buFont typeface="Arial" pitchFamily="34" charset="0"/>
              <a:buNone/>
              <a:defRPr/>
            </a:pPr>
            <a:endParaRPr lang="en-GB" sz="2200" dirty="0">
              <a:solidFill>
                <a:srgbClr val="8E0000"/>
              </a:solidFill>
              <a:latin typeface="Gill Sans MT" pitchFamily="34" charset="0"/>
              <a:cs typeface="Arial" charset="0"/>
            </a:endParaRPr>
          </a:p>
          <a:p>
            <a:pPr eaLnBrk="1" fontAlgn="auto" hangingPunct="1">
              <a:lnSpc>
                <a:spcPct val="80000"/>
              </a:lnSpc>
              <a:spcAft>
                <a:spcPts val="0"/>
              </a:spcAft>
              <a:buFont typeface="Arial" pitchFamily="34" charset="0"/>
              <a:buNone/>
              <a:defRPr/>
            </a:pPr>
            <a:r>
              <a:rPr lang="en-GB" dirty="0">
                <a:latin typeface="Arial" charset="0"/>
                <a:cs typeface="Arial" charset="0"/>
              </a:rPr>
              <a:t> </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@moncktonlaw</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Tree>
    <p:extLst>
      <p:ext uri="{BB962C8B-B14F-4D97-AF65-F5344CB8AC3E}">
        <p14:creationId xmlns:p14="http://schemas.microsoft.com/office/powerpoint/2010/main" val="207108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99A49-284B-40F7-A23F-FE8069DE6F4A}"/>
              </a:ext>
            </a:extLst>
          </p:cNvPr>
          <p:cNvSpPr>
            <a:spLocks noGrp="1"/>
          </p:cNvSpPr>
          <p:nvPr>
            <p:ph idx="1"/>
          </p:nvPr>
        </p:nvSpPr>
        <p:spPr/>
        <p:txBody>
          <a:bodyPr/>
          <a:lstStyle/>
          <a:p>
            <a:r>
              <a:rPr lang="en-GB" sz="2400" dirty="0">
                <a:hlinkClick r:id="rId2"/>
              </a:rPr>
              <a:t>WITHDRAWAL AGREEMENT</a:t>
            </a:r>
            <a:r>
              <a:rPr lang="en-GB" sz="2400" dirty="0"/>
              <a:t> (WA) (OJ L 29, 31.1.2020, p.7) –link is to latest consolidated version</a:t>
            </a:r>
          </a:p>
          <a:p>
            <a:pPr lvl="1"/>
            <a:r>
              <a:rPr lang="en-GB" sz="2000" dirty="0"/>
              <a:t>Title III, Article 51 – cross-border movements spanning IP Completion, transitional provisions, continued use of intra-EU VAT refunds (Directive 2008/9/EC)</a:t>
            </a:r>
          </a:p>
          <a:p>
            <a:pPr lvl="1"/>
            <a:r>
              <a:rPr lang="en-GB" sz="2000" dirty="0"/>
              <a:t>Title XI, Article 99 – administrative cooperation</a:t>
            </a:r>
          </a:p>
          <a:p>
            <a:pPr lvl="1"/>
            <a:r>
              <a:rPr lang="en-GB" sz="2000" b="1" dirty="0"/>
              <a:t>IE/NI Protocol, Article 8 </a:t>
            </a:r>
            <a:r>
              <a:rPr lang="en-GB" sz="2000" dirty="0"/>
              <a:t>- </a:t>
            </a:r>
            <a:r>
              <a:rPr lang="en-GB" sz="1600" dirty="0"/>
              <a:t>Provisions of EU legislation in Annex 3 concerning VAT on goods to continue to apply ”to and in the UK in respect of NI”.  </a:t>
            </a:r>
          </a:p>
          <a:p>
            <a:pPr lvl="1"/>
            <a:r>
              <a:rPr lang="en-GB" sz="1600" dirty="0"/>
              <a:t>Annex 3 includes Council Directives 2006/112/EC (PVD), 2008/9/EC, 2014/24/EU, 13</a:t>
            </a:r>
            <a:r>
              <a:rPr lang="en-GB" sz="1600" baseline="30000" dirty="0"/>
              <a:t>th</a:t>
            </a:r>
            <a:r>
              <a:rPr lang="en-GB" sz="1600" dirty="0"/>
              <a:t> Directive 86/560/EEC, 2009/132/EC, 2006/79/EC; Council Regulation 904/2010/EU; Obligations stemming from the Agreement between the European Union and the Kingdom of Norway on administrative cooperation, combating fraud and recovery of claims in the field of value added tax.</a:t>
            </a:r>
          </a:p>
          <a:p>
            <a:pPr lvl="1"/>
            <a:endParaRPr lang="en-GB" sz="1600" b="1" dirty="0"/>
          </a:p>
          <a:p>
            <a:endParaRPr lang="en-GB" sz="2000" b="1" dirty="0"/>
          </a:p>
          <a:p>
            <a:endParaRPr lang="en-GB" sz="2400" dirty="0"/>
          </a:p>
          <a:p>
            <a:pPr marL="0" indent="0">
              <a:buNone/>
            </a:pPr>
            <a:endParaRPr lang="en-GB" sz="2800" dirty="0">
              <a:latin typeface="Verdana" panose="020B0604030504040204" pitchFamily="34" charset="0"/>
              <a:ea typeface="Verdana" panose="020B0604030504040204" pitchFamily="34" charset="0"/>
            </a:endParaRPr>
          </a:p>
          <a:p>
            <a:endParaRPr lang="en-GB" sz="2800" dirty="0">
              <a:latin typeface="Verdana" panose="020B0604030504040204" pitchFamily="34" charset="0"/>
              <a:ea typeface="Verdana" panose="020B0604030504040204" pitchFamily="34" charset="0"/>
            </a:endParaRPr>
          </a:p>
          <a:p>
            <a:endParaRPr lang="en-GB" sz="2800" dirty="0">
              <a:latin typeface="Verdana" panose="020B0604030504040204" pitchFamily="34" charset="0"/>
              <a:ea typeface="Verdana" panose="020B0604030504040204" pitchFamily="34" charset="0"/>
            </a:endParaRPr>
          </a:p>
          <a:p>
            <a:endParaRPr lang="en-GB" sz="2800" dirty="0"/>
          </a:p>
        </p:txBody>
      </p:sp>
      <p:sp>
        <p:nvSpPr>
          <p:cNvPr id="3" name="Footer Placeholder 2">
            <a:extLst>
              <a:ext uri="{FF2B5EF4-FFF2-40B4-BE49-F238E27FC236}">
                <a16:creationId xmlns:a16="http://schemas.microsoft.com/office/drawing/2014/main" id="{72BCCCA0-3E37-4757-A8D7-9D2B32AE62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70A1F6DB-9745-4558-BE23-99557CE67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A76C6FAE-81E5-42C4-A5C9-7D81985A240D}"/>
              </a:ext>
            </a:extLst>
          </p:cNvPr>
          <p:cNvSpPr>
            <a:spLocks noGrp="1"/>
          </p:cNvSpPr>
          <p:nvPr>
            <p:ph type="title"/>
          </p:nvPr>
        </p:nvSpPr>
        <p:spPr>
          <a:xfrm>
            <a:off x="457200" y="274638"/>
            <a:ext cx="8229600" cy="1325562"/>
          </a:xfrm>
        </p:spPr>
        <p:txBody>
          <a:bodyPr>
            <a:normAutofit fontScale="90000"/>
          </a:bodyPr>
          <a:lstStyle/>
          <a:p>
            <a:r>
              <a:rPr lang="en-GB" dirty="0"/>
              <a:t>WHERE TO LOOK – BIG PICTURE</a:t>
            </a:r>
            <a:br>
              <a:rPr lang="en-GB" dirty="0"/>
            </a:br>
            <a:r>
              <a:rPr lang="en-GB" dirty="0"/>
              <a:t>(International law)</a:t>
            </a:r>
          </a:p>
        </p:txBody>
      </p:sp>
    </p:spTree>
    <p:extLst>
      <p:ext uri="{BB962C8B-B14F-4D97-AF65-F5344CB8AC3E}">
        <p14:creationId xmlns:p14="http://schemas.microsoft.com/office/powerpoint/2010/main" val="102775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99A49-284B-40F7-A23F-FE8069DE6F4A}"/>
              </a:ext>
            </a:extLst>
          </p:cNvPr>
          <p:cNvSpPr>
            <a:spLocks noGrp="1"/>
          </p:cNvSpPr>
          <p:nvPr>
            <p:ph idx="1"/>
          </p:nvPr>
        </p:nvSpPr>
        <p:spPr/>
        <p:txBody>
          <a:bodyPr/>
          <a:lstStyle/>
          <a:p>
            <a:r>
              <a:rPr lang="en-US" sz="2400" dirty="0">
                <a:hlinkClick r:id="rId2"/>
              </a:rPr>
              <a:t>TRADE AND COOPERATION AGREEMENT BETWEEN THE EU AND UK (OJ L 444, 31.12.2020, p. 14)</a:t>
            </a:r>
            <a:endParaRPr lang="en-US" sz="2400" dirty="0"/>
          </a:p>
          <a:p>
            <a:pPr lvl="1"/>
            <a:r>
              <a:rPr lang="en-US" sz="2000" dirty="0"/>
              <a:t>Of little practical interest in World of VAT</a:t>
            </a:r>
          </a:p>
          <a:p>
            <a:pPr lvl="1"/>
            <a:endParaRPr lang="en-GB" sz="1200" dirty="0"/>
          </a:p>
          <a:p>
            <a:pPr lvl="1"/>
            <a:endParaRPr lang="en-GB" sz="1600" b="1" dirty="0"/>
          </a:p>
          <a:p>
            <a:endParaRPr lang="en-GB" sz="2000" b="1" dirty="0"/>
          </a:p>
          <a:p>
            <a:endParaRPr lang="en-GB" sz="2400" dirty="0"/>
          </a:p>
          <a:p>
            <a:pPr marL="0" indent="0">
              <a:buNone/>
            </a:pPr>
            <a:endParaRPr lang="en-GB" sz="2800" dirty="0">
              <a:latin typeface="Verdana" panose="020B0604030504040204" pitchFamily="34" charset="0"/>
              <a:ea typeface="Verdana" panose="020B0604030504040204" pitchFamily="34" charset="0"/>
            </a:endParaRPr>
          </a:p>
          <a:p>
            <a:endParaRPr lang="en-GB" sz="2800" dirty="0">
              <a:latin typeface="Verdana" panose="020B0604030504040204" pitchFamily="34" charset="0"/>
              <a:ea typeface="Verdana" panose="020B0604030504040204" pitchFamily="34" charset="0"/>
            </a:endParaRPr>
          </a:p>
          <a:p>
            <a:endParaRPr lang="en-GB" sz="2800" dirty="0">
              <a:latin typeface="Verdana" panose="020B0604030504040204" pitchFamily="34" charset="0"/>
              <a:ea typeface="Verdana" panose="020B0604030504040204" pitchFamily="34" charset="0"/>
            </a:endParaRPr>
          </a:p>
          <a:p>
            <a:endParaRPr lang="en-GB" sz="2800" dirty="0"/>
          </a:p>
        </p:txBody>
      </p:sp>
      <p:sp>
        <p:nvSpPr>
          <p:cNvPr id="3" name="Footer Placeholder 2">
            <a:extLst>
              <a:ext uri="{FF2B5EF4-FFF2-40B4-BE49-F238E27FC236}">
                <a16:creationId xmlns:a16="http://schemas.microsoft.com/office/drawing/2014/main" id="{72BCCCA0-3E37-4757-A8D7-9D2B32AE62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70A1F6DB-9745-4558-BE23-99557CE67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A76C6FAE-81E5-42C4-A5C9-7D81985A240D}"/>
              </a:ext>
            </a:extLst>
          </p:cNvPr>
          <p:cNvSpPr>
            <a:spLocks noGrp="1"/>
          </p:cNvSpPr>
          <p:nvPr>
            <p:ph type="title"/>
          </p:nvPr>
        </p:nvSpPr>
        <p:spPr>
          <a:xfrm>
            <a:off x="457200" y="274638"/>
            <a:ext cx="8229600" cy="1325562"/>
          </a:xfrm>
        </p:spPr>
        <p:txBody>
          <a:bodyPr>
            <a:normAutofit fontScale="90000"/>
          </a:bodyPr>
          <a:lstStyle/>
          <a:p>
            <a:r>
              <a:rPr lang="en-GB" dirty="0"/>
              <a:t>WHERE TO LOOK – BIG PICTURE</a:t>
            </a:r>
            <a:br>
              <a:rPr lang="en-GB" dirty="0"/>
            </a:br>
            <a:r>
              <a:rPr lang="en-GB" dirty="0"/>
              <a:t>(International law)</a:t>
            </a:r>
          </a:p>
        </p:txBody>
      </p:sp>
    </p:spTree>
    <p:extLst>
      <p:ext uri="{BB962C8B-B14F-4D97-AF65-F5344CB8AC3E}">
        <p14:creationId xmlns:p14="http://schemas.microsoft.com/office/powerpoint/2010/main" val="332055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D972B2-061A-4692-9194-0D3CFE7D2687}"/>
              </a:ext>
            </a:extLst>
          </p:cNvPr>
          <p:cNvSpPr>
            <a:spLocks noGrp="1"/>
          </p:cNvSpPr>
          <p:nvPr>
            <p:ph idx="1"/>
          </p:nvPr>
        </p:nvSpPr>
        <p:spPr/>
        <p:txBody>
          <a:bodyPr/>
          <a:lstStyle/>
          <a:p>
            <a:r>
              <a:rPr lang="en-US" dirty="0">
                <a:latin typeface="+mj-lt"/>
              </a:rPr>
              <a:t>European Communities Act 1972 (ECA)</a:t>
            </a:r>
          </a:p>
          <a:p>
            <a:pPr lvl="1"/>
            <a:r>
              <a:rPr lang="en-US" dirty="0">
                <a:latin typeface="+mj-lt"/>
              </a:rPr>
              <a:t>GONE! </a:t>
            </a:r>
            <a:endParaRPr lang="en-GB" dirty="0">
              <a:latin typeface="+mj-lt"/>
            </a:endParaRPr>
          </a:p>
          <a:p>
            <a:r>
              <a:rPr lang="en-GB" sz="2800" dirty="0">
                <a:latin typeface="+mj-lt"/>
                <a:ea typeface="Verdana" panose="020B0604030504040204" pitchFamily="34" charset="0"/>
                <a:hlinkClick r:id="rId2"/>
              </a:rPr>
              <a:t>European Union (Withdrawal) Act 2018</a:t>
            </a:r>
            <a:r>
              <a:rPr lang="en-GB" sz="2800" dirty="0">
                <a:latin typeface="+mj-lt"/>
                <a:ea typeface="Verdana" panose="020B0604030504040204" pitchFamily="34" charset="0"/>
              </a:rPr>
              <a:t> (EUWA)</a:t>
            </a:r>
          </a:p>
          <a:p>
            <a:pPr lvl="1"/>
            <a:r>
              <a:rPr lang="en-GB" sz="2400" dirty="0">
                <a:latin typeface="+mj-lt"/>
                <a:ea typeface="Verdana" panose="020B0604030504040204" pitchFamily="34" charset="0"/>
                <a:hlinkClick r:id="rId3"/>
              </a:rPr>
              <a:t>Explanatory Notes here!</a:t>
            </a:r>
            <a:endParaRPr lang="en-GB" sz="2400" dirty="0">
              <a:latin typeface="+mj-lt"/>
              <a:ea typeface="Verdana" panose="020B0604030504040204" pitchFamily="34" charset="0"/>
            </a:endParaRPr>
          </a:p>
          <a:p>
            <a:r>
              <a:rPr lang="en-GB" sz="2800" dirty="0">
                <a:latin typeface="+mj-lt"/>
                <a:ea typeface="Verdana" panose="020B0604030504040204" pitchFamily="34" charset="0"/>
                <a:hlinkClick r:id="rId4"/>
              </a:rPr>
              <a:t>European Union (Withdrawal Agreement) Act 2020</a:t>
            </a:r>
            <a:r>
              <a:rPr lang="en-GB" sz="2800" dirty="0">
                <a:latin typeface="+mj-lt"/>
                <a:ea typeface="Verdana" panose="020B0604030504040204" pitchFamily="34" charset="0"/>
              </a:rPr>
              <a:t> (EUWAA)</a:t>
            </a:r>
          </a:p>
          <a:p>
            <a:pPr lvl="1"/>
            <a:r>
              <a:rPr lang="en-GB" sz="2400" dirty="0">
                <a:latin typeface="+mj-lt"/>
                <a:ea typeface="Verdana" panose="020B0604030504040204" pitchFamily="34" charset="0"/>
              </a:rPr>
              <a:t>Mainly amends EUWA, including implementation of WA</a:t>
            </a:r>
          </a:p>
          <a:p>
            <a:r>
              <a:rPr lang="en-GB" dirty="0">
                <a:latin typeface="+mj-lt"/>
                <a:ea typeface="Verdana" panose="020B0604030504040204" pitchFamily="34" charset="0"/>
              </a:rPr>
              <a:t>Beware of legislation.gov.uk versions</a:t>
            </a:r>
            <a:r>
              <a:rPr lang="en-GB" dirty="0">
                <a:latin typeface="Verdana" panose="020B0604030504040204" pitchFamily="34" charset="0"/>
                <a:ea typeface="Verdana" panose="020B0604030504040204" pitchFamily="34" charset="0"/>
              </a:rPr>
              <a:t>!</a:t>
            </a:r>
            <a:endParaRPr lang="en-GB" dirty="0"/>
          </a:p>
        </p:txBody>
      </p:sp>
      <p:sp>
        <p:nvSpPr>
          <p:cNvPr id="3" name="Footer Placeholder 2">
            <a:extLst>
              <a:ext uri="{FF2B5EF4-FFF2-40B4-BE49-F238E27FC236}">
                <a16:creationId xmlns:a16="http://schemas.microsoft.com/office/drawing/2014/main" id="{DF49D5A3-2204-4096-A13C-9DFDD0B875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7CD2DB1A-8779-4867-A274-D0EA253FC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78223EB7-4764-4959-A297-CF9AC0589A74}"/>
              </a:ext>
            </a:extLst>
          </p:cNvPr>
          <p:cNvSpPr>
            <a:spLocks noGrp="1"/>
          </p:cNvSpPr>
          <p:nvPr>
            <p:ph type="title"/>
          </p:nvPr>
        </p:nvSpPr>
        <p:spPr>
          <a:xfrm>
            <a:off x="457200" y="274638"/>
            <a:ext cx="8229600" cy="1325562"/>
          </a:xfrm>
        </p:spPr>
        <p:txBody>
          <a:bodyPr>
            <a:normAutofit fontScale="90000"/>
          </a:bodyPr>
          <a:lstStyle/>
          <a:p>
            <a:r>
              <a:rPr lang="en-GB" dirty="0"/>
              <a:t>WHERE TO LOOK – BIG PICTURE</a:t>
            </a:r>
            <a:br>
              <a:rPr lang="en-GB" dirty="0"/>
            </a:br>
            <a:r>
              <a:rPr lang="en-GB" dirty="0"/>
              <a:t>(UK Law)</a:t>
            </a:r>
          </a:p>
        </p:txBody>
      </p:sp>
    </p:spTree>
    <p:extLst>
      <p:ext uri="{BB962C8B-B14F-4D97-AF65-F5344CB8AC3E}">
        <p14:creationId xmlns:p14="http://schemas.microsoft.com/office/powerpoint/2010/main" val="1936012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71FFB2-B34B-40F2-8626-60E2A17882B9}"/>
              </a:ext>
            </a:extLst>
          </p:cNvPr>
          <p:cNvSpPr>
            <a:spLocks noGrp="1"/>
          </p:cNvSpPr>
          <p:nvPr>
            <p:ph idx="1"/>
          </p:nvPr>
        </p:nvSpPr>
        <p:spPr/>
        <p:txBody>
          <a:bodyPr/>
          <a:lstStyle/>
          <a:p>
            <a:r>
              <a:rPr lang="en-GB" sz="2400" dirty="0"/>
              <a:t>Repeals European Communities Act 1972, s.2</a:t>
            </a:r>
          </a:p>
          <a:p>
            <a:r>
              <a:rPr lang="en-GB" sz="2400" dirty="0"/>
              <a:t>Provides for retained EU law:</a:t>
            </a:r>
          </a:p>
          <a:p>
            <a:pPr lvl="1"/>
            <a:r>
              <a:rPr lang="en-GB" sz="2000" dirty="0"/>
              <a:t>EU-derived domestic legislation, enacted to give effect to EU law (EUWA s.2)</a:t>
            </a:r>
          </a:p>
          <a:p>
            <a:pPr lvl="2"/>
            <a:r>
              <a:rPr lang="en-GB" sz="1800" dirty="0"/>
              <a:t>E.g. VATA 1994, VAT Regulations 1995</a:t>
            </a:r>
          </a:p>
          <a:p>
            <a:pPr lvl="1"/>
            <a:r>
              <a:rPr lang="en-GB" sz="2000" dirty="0"/>
              <a:t> Direct EU legislation (EUWA s.3)</a:t>
            </a:r>
          </a:p>
          <a:p>
            <a:pPr lvl="2"/>
            <a:r>
              <a:rPr lang="en-GB" sz="1800" dirty="0"/>
              <a:t>Limited effect in World of VAT – s.42 Taxation (Cross-border Trade) Act 2018</a:t>
            </a:r>
          </a:p>
          <a:p>
            <a:pPr lvl="1"/>
            <a:r>
              <a:rPr lang="en-GB" sz="2000" dirty="0"/>
              <a:t>Directly effective rights recognised and available under s.2 ECA (EUWA s.4) </a:t>
            </a:r>
          </a:p>
          <a:p>
            <a:pPr lvl="1"/>
            <a:r>
              <a:rPr lang="en-GB" sz="2000" dirty="0"/>
              <a:t>Retained case law (CJEU/domestic) and general principles of EU law relevant to interpretation and effect of retained EU law (EUWA s.6)</a:t>
            </a:r>
          </a:p>
        </p:txBody>
      </p:sp>
      <p:sp>
        <p:nvSpPr>
          <p:cNvPr id="3" name="Footer Placeholder 2">
            <a:extLst>
              <a:ext uri="{FF2B5EF4-FFF2-40B4-BE49-F238E27FC236}">
                <a16:creationId xmlns:a16="http://schemas.microsoft.com/office/drawing/2014/main" id="{7504F497-10EF-4259-98A4-BE26626912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FACC0189-A316-43D3-832C-E987733CC2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78243B7C-8E20-49A7-BE84-ADB61C96C7C0}"/>
              </a:ext>
            </a:extLst>
          </p:cNvPr>
          <p:cNvSpPr>
            <a:spLocks noGrp="1"/>
          </p:cNvSpPr>
          <p:nvPr>
            <p:ph type="title"/>
          </p:nvPr>
        </p:nvSpPr>
        <p:spPr/>
        <p:txBody>
          <a:bodyPr>
            <a:normAutofit fontScale="90000"/>
          </a:bodyPr>
          <a:lstStyle/>
          <a:p>
            <a:r>
              <a:rPr lang="en-GB" dirty="0"/>
              <a:t>THE BREXIT FRAMEWORK - EUWA 18</a:t>
            </a:r>
          </a:p>
        </p:txBody>
      </p:sp>
    </p:spTree>
    <p:extLst>
      <p:ext uri="{BB962C8B-B14F-4D97-AF65-F5344CB8AC3E}">
        <p14:creationId xmlns:p14="http://schemas.microsoft.com/office/powerpoint/2010/main" val="164442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DEE3C-6A6C-466B-BD6F-2E75F19E36AE}"/>
              </a:ext>
            </a:extLst>
          </p:cNvPr>
          <p:cNvSpPr>
            <a:spLocks noGrp="1"/>
          </p:cNvSpPr>
          <p:nvPr>
            <p:ph idx="1"/>
          </p:nvPr>
        </p:nvSpPr>
        <p:spPr/>
        <p:txBody>
          <a:bodyPr/>
          <a:lstStyle/>
          <a:p>
            <a:r>
              <a:rPr lang="en-GB" dirty="0"/>
              <a:t>Note:</a:t>
            </a:r>
          </a:p>
          <a:p>
            <a:pPr lvl="1"/>
            <a:r>
              <a:rPr lang="en-GB" dirty="0"/>
              <a:t>Section 5: principle of supremacy of EU law - </a:t>
            </a:r>
          </a:p>
          <a:p>
            <a:pPr lvl="2"/>
            <a:r>
              <a:rPr lang="en-GB" dirty="0"/>
              <a:t>Continues to apply to pre-IP Completion Day enactment /rule of law.</a:t>
            </a:r>
          </a:p>
          <a:p>
            <a:pPr lvl="2"/>
            <a:r>
              <a:rPr lang="en-GB" dirty="0"/>
              <a:t>Does not apply to enactment/rule of law passed or made on/after IP Completion Day – unless modification of pre-IP Completion Day enactment /rule of law and principle consistent with intention of modification.</a:t>
            </a:r>
          </a:p>
          <a:p>
            <a:pPr lvl="2"/>
            <a:r>
              <a:rPr lang="en-GB" b="1" dirty="0"/>
              <a:t>All subject to relevant separation agreement law override in ss.7A-7C EUWA!</a:t>
            </a:r>
          </a:p>
          <a:p>
            <a:pPr lvl="2"/>
            <a:endParaRPr lang="en-GB" dirty="0"/>
          </a:p>
          <a:p>
            <a:pPr lvl="1"/>
            <a:endParaRPr lang="en-GB" dirty="0"/>
          </a:p>
        </p:txBody>
      </p:sp>
      <p:sp>
        <p:nvSpPr>
          <p:cNvPr id="3" name="Footer Placeholder 2">
            <a:extLst>
              <a:ext uri="{FF2B5EF4-FFF2-40B4-BE49-F238E27FC236}">
                <a16:creationId xmlns:a16="http://schemas.microsoft.com/office/drawing/2014/main" id="{8C54A691-BAC0-495D-82AB-F10FB47CCA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C74E889A-F938-431D-A7C6-3EFA107C7E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B073B505-4995-495F-873D-92F74CA3EC13}"/>
              </a:ext>
            </a:extLst>
          </p:cNvPr>
          <p:cNvSpPr>
            <a:spLocks noGrp="1"/>
          </p:cNvSpPr>
          <p:nvPr>
            <p:ph type="title"/>
          </p:nvPr>
        </p:nvSpPr>
        <p:spPr/>
        <p:txBody>
          <a:bodyPr>
            <a:normAutofit fontScale="90000"/>
          </a:bodyPr>
          <a:lstStyle/>
          <a:p>
            <a:r>
              <a:rPr lang="en-GB" dirty="0"/>
              <a:t>THE BREXIT FRAMEWORK - EUWA 18</a:t>
            </a:r>
          </a:p>
        </p:txBody>
      </p:sp>
    </p:spTree>
    <p:extLst>
      <p:ext uri="{BB962C8B-B14F-4D97-AF65-F5344CB8AC3E}">
        <p14:creationId xmlns:p14="http://schemas.microsoft.com/office/powerpoint/2010/main" val="121340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11188" y="1268412"/>
            <a:ext cx="7561212" cy="2736651"/>
          </a:xfrm>
        </p:spPr>
        <p:txBody>
          <a:bodyPr lIns="91440" tIns="45720" rIns="91440" bIns="45720" rtlCol="0" anchor="t">
            <a:noAutofit/>
          </a:bodyPr>
          <a:lstStyle/>
          <a:p>
            <a:pPr algn="r">
              <a:defRPr/>
            </a:pPr>
            <a:r>
              <a:rPr lang="en-GB" sz="4000" dirty="0">
                <a:latin typeface="Gill Sans MT"/>
                <a:ea typeface="+mn-ea"/>
                <a:cs typeface="Arial"/>
              </a:rPr>
              <a:t>The EU/UK TCA:</a:t>
            </a:r>
            <a:br>
              <a:rPr lang="en-GB" sz="4000" dirty="0">
                <a:latin typeface="Gill Sans MT"/>
                <a:ea typeface="+mn-ea"/>
                <a:cs typeface="Arial"/>
              </a:rPr>
            </a:br>
            <a:r>
              <a:rPr lang="en-GB" sz="4000" dirty="0">
                <a:latin typeface="Gill Sans MT"/>
                <a:ea typeface="+mn-ea"/>
                <a:cs typeface="Arial"/>
              </a:rPr>
              <a:t>tax and customs issues</a:t>
            </a:r>
            <a:br>
              <a:rPr lang="en-GB" sz="4000" dirty="0">
                <a:latin typeface="Gill Sans MT"/>
                <a:ea typeface="+mn-ea"/>
                <a:cs typeface="Arial"/>
              </a:rPr>
            </a:br>
            <a:r>
              <a:rPr lang="en-GB" sz="4000" dirty="0">
                <a:solidFill>
                  <a:srgbClr val="8E0000"/>
                </a:solidFill>
                <a:latin typeface="Gill Sans MT"/>
                <a:ea typeface="+mn-ea"/>
                <a:cs typeface="Arial"/>
              </a:rPr>
              <a:t> </a:t>
            </a:r>
            <a:br>
              <a:rPr lang="en-GB" sz="4000" dirty="0">
                <a:latin typeface="Gill Sans MT" pitchFamily="34" charset="0"/>
                <a:ea typeface="+mn-ea"/>
                <a:cs typeface="Arial" charset="0"/>
              </a:rPr>
            </a:br>
            <a:endParaRPr lang="en-GB" sz="2800">
              <a:solidFill>
                <a:srgbClr val="8E0000"/>
              </a:solidFill>
              <a:latin typeface="Gill Sans MT" pitchFamily="34" charset="0"/>
              <a:ea typeface="+mn-ea"/>
              <a:cs typeface="Arial" charset="0"/>
            </a:endParaRPr>
          </a:p>
        </p:txBody>
      </p:sp>
      <p:sp>
        <p:nvSpPr>
          <p:cNvPr id="5" name="Rectangle 3"/>
          <p:cNvSpPr>
            <a:spLocks noGrp="1" noChangeArrowheads="1"/>
          </p:cNvSpPr>
          <p:nvPr>
            <p:ph type="subTitle" idx="1"/>
          </p:nvPr>
        </p:nvSpPr>
        <p:spPr>
          <a:xfrm>
            <a:off x="3505439" y="3861048"/>
            <a:ext cx="4535488" cy="1728540"/>
          </a:xfrm>
        </p:spPr>
        <p:txBody>
          <a:bodyPr lIns="91440" tIns="45720" rIns="91440" bIns="45720" rtlCol="0" anchor="t">
            <a:normAutofit/>
          </a:bodyPr>
          <a:lstStyle/>
          <a:p>
            <a:pPr algn="r">
              <a:spcBef>
                <a:spcPct val="0"/>
              </a:spcBef>
              <a:buNone/>
              <a:defRPr/>
            </a:pPr>
            <a:r>
              <a:rPr lang="en-GB" sz="2400" dirty="0">
                <a:solidFill>
                  <a:srgbClr val="8E0000"/>
                </a:solidFill>
                <a:latin typeface="Gill Sans MT"/>
                <a:cs typeface="Arial"/>
              </a:rPr>
              <a:t>25 February 2021</a:t>
            </a:r>
            <a:endParaRPr lang="en-GB" sz="2400" dirty="0">
              <a:solidFill>
                <a:srgbClr val="8E0000"/>
              </a:solidFill>
              <a:latin typeface="Gill Sans MT" pitchFamily="34" charset="0"/>
              <a:cs typeface="Arial" charset="0"/>
            </a:endParaRPr>
          </a:p>
          <a:p>
            <a:pPr algn="r" eaLnBrk="1" fontAlgn="auto" hangingPunct="1">
              <a:spcBef>
                <a:spcPct val="0"/>
              </a:spcBef>
              <a:spcAft>
                <a:spcPts val="0"/>
              </a:spcAft>
              <a:buFont typeface="Arial" pitchFamily="34" charset="0"/>
              <a:buNone/>
              <a:defRPr/>
            </a:pPr>
            <a:endParaRPr lang="en-GB" sz="2400">
              <a:solidFill>
                <a:srgbClr val="8E0000"/>
              </a:solidFill>
              <a:latin typeface="Gill Sans MT" pitchFamily="34" charset="0"/>
              <a:cs typeface="Arial" charset="0"/>
            </a:endParaRPr>
          </a:p>
          <a:p>
            <a:pPr algn="r" eaLnBrk="1" fontAlgn="auto" hangingPunct="1">
              <a:spcBef>
                <a:spcPct val="0"/>
              </a:spcBef>
              <a:spcAft>
                <a:spcPts val="0"/>
              </a:spcAft>
              <a:buFont typeface="Arial" pitchFamily="34" charset="0"/>
              <a:buNone/>
              <a:defRPr/>
            </a:pPr>
            <a:r>
              <a:rPr lang="en-GB" sz="4000" dirty="0">
                <a:solidFill>
                  <a:srgbClr val="8E0000"/>
                </a:solidFill>
                <a:latin typeface="Gill Sans MT"/>
                <a:cs typeface="Arial"/>
              </a:rPr>
              <a:t>Valentina Sloane QC</a:t>
            </a:r>
          </a:p>
          <a:p>
            <a:pPr algn="r" eaLnBrk="1" fontAlgn="auto" hangingPunct="1">
              <a:spcBef>
                <a:spcPct val="0"/>
              </a:spcBef>
              <a:spcAft>
                <a:spcPts val="0"/>
              </a:spcAft>
              <a:buFont typeface="Arial" pitchFamily="34" charset="0"/>
              <a:buNone/>
              <a:defRPr/>
            </a:pPr>
            <a:endParaRPr lang="en-GB" sz="4000">
              <a:solidFill>
                <a:srgbClr val="8E0000"/>
              </a:solidFill>
              <a:latin typeface="Gill Sans MT" pitchFamily="34" charset="0"/>
              <a:cs typeface="Arial" charset="0"/>
            </a:endParaRPr>
          </a:p>
          <a:p>
            <a:pPr eaLnBrk="1" fontAlgn="auto" hangingPunct="1">
              <a:lnSpc>
                <a:spcPct val="80000"/>
              </a:lnSpc>
              <a:spcAft>
                <a:spcPts val="0"/>
              </a:spcAft>
              <a:buFont typeface="Arial" pitchFamily="34" charset="0"/>
              <a:buNone/>
              <a:defRPr/>
            </a:pPr>
            <a:endParaRPr lang="en-GB" sz="2200">
              <a:solidFill>
                <a:srgbClr val="8E0000"/>
              </a:solidFill>
              <a:latin typeface="Gill Sans MT" pitchFamily="34" charset="0"/>
              <a:cs typeface="Arial" charset="0"/>
            </a:endParaRPr>
          </a:p>
        </p:txBody>
      </p:sp>
      <p:sp>
        <p:nvSpPr>
          <p:cNvPr id="6" name="Footer Placeholder 5"/>
          <p:cNvSpPr>
            <a:spLocks noGrp="1"/>
          </p:cNvSpPr>
          <p:nvPr>
            <p:ph type="ftr" sz="quarter" idx="11"/>
          </p:nvPr>
        </p:nvSpPr>
        <p:spPr/>
        <p:txBody>
          <a:bodyPr/>
          <a:lstStyle/>
          <a:p>
            <a:r>
              <a:rPr lang="en-GB"/>
              <a:t>www.monckton.com</a:t>
            </a:r>
          </a:p>
        </p:txBody>
      </p:sp>
      <p:sp>
        <p:nvSpPr>
          <p:cNvPr id="7" name="Slide Number Placeholder 6"/>
          <p:cNvSpPr>
            <a:spLocks noGrp="1"/>
          </p:cNvSpPr>
          <p:nvPr>
            <p:ph type="sldNum" sz="quarter" idx="12"/>
          </p:nvPr>
        </p:nvSpPr>
        <p:spPr/>
        <p:txBody>
          <a:bodyPr/>
          <a:lstStyle/>
          <a:p>
            <a:r>
              <a:rPr lang="en-GB"/>
              <a:t>+44 (0)20 7405 7211</a:t>
            </a:r>
          </a:p>
        </p:txBody>
      </p:sp>
    </p:spTree>
    <p:extLst>
      <p:ext uri="{BB962C8B-B14F-4D97-AF65-F5344CB8AC3E}">
        <p14:creationId xmlns:p14="http://schemas.microsoft.com/office/powerpoint/2010/main" val="108897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DEE3C-6A6C-466B-BD6F-2E75F19E36AE}"/>
              </a:ext>
            </a:extLst>
          </p:cNvPr>
          <p:cNvSpPr>
            <a:spLocks noGrp="1"/>
          </p:cNvSpPr>
          <p:nvPr>
            <p:ph idx="1"/>
          </p:nvPr>
        </p:nvSpPr>
        <p:spPr/>
        <p:txBody>
          <a:bodyPr/>
          <a:lstStyle/>
          <a:p>
            <a:r>
              <a:rPr lang="en-GB" dirty="0"/>
              <a:t>No more (VAT) references to CJEU</a:t>
            </a:r>
          </a:p>
          <a:p>
            <a:r>
              <a:rPr lang="en-GB" dirty="0"/>
              <a:t>Pre IPCD-case law binding on all bar UK Supreme Court and High Court of Justiciary (Scotland)</a:t>
            </a:r>
          </a:p>
          <a:p>
            <a:r>
              <a:rPr lang="en-GB" dirty="0"/>
              <a:t>Outstanding UK references – post-IPCD judgment binding on UK</a:t>
            </a:r>
          </a:p>
          <a:p>
            <a:r>
              <a:rPr lang="en-GB" dirty="0"/>
              <a:t>Post-IPCD judgments – not binding; regard may be had …</a:t>
            </a:r>
          </a:p>
          <a:p>
            <a:endParaRPr lang="en-GB" dirty="0"/>
          </a:p>
          <a:p>
            <a:pPr lvl="1"/>
            <a:endParaRPr lang="en-GB" dirty="0"/>
          </a:p>
          <a:p>
            <a:pPr lvl="1"/>
            <a:endParaRPr lang="en-GB" dirty="0"/>
          </a:p>
          <a:p>
            <a:pPr lvl="1"/>
            <a:endParaRPr lang="en-GB" dirty="0"/>
          </a:p>
          <a:p>
            <a:pPr lvl="2"/>
            <a:r>
              <a:rPr lang="en-GB" dirty="0"/>
              <a:t>Section 5 – principle of supremacy of EU law</a:t>
            </a:r>
          </a:p>
          <a:p>
            <a:pPr lvl="2"/>
            <a:r>
              <a:rPr lang="en-GB" dirty="0"/>
              <a:t>Applies to pre-IP Completion Day enactment /rule of law.</a:t>
            </a:r>
          </a:p>
          <a:p>
            <a:pPr lvl="2"/>
            <a:r>
              <a:rPr lang="en-GB" dirty="0"/>
              <a:t>Does not apply to enactment/rule of law passed or made on/after IP Completion Day – unless modification of pre-IP Completion Day enactment /rule of law and principle consistent with intention of modification.</a:t>
            </a:r>
          </a:p>
          <a:p>
            <a:pPr lvl="2"/>
            <a:r>
              <a:rPr lang="en-GB" dirty="0"/>
              <a:t>All subject to relevant separation agreement law override in ss.7A-7C!</a:t>
            </a:r>
          </a:p>
          <a:p>
            <a:pPr lvl="2"/>
            <a:endParaRPr lang="en-GB" dirty="0"/>
          </a:p>
          <a:p>
            <a:pPr lvl="1"/>
            <a:endParaRPr lang="en-GB" dirty="0"/>
          </a:p>
        </p:txBody>
      </p:sp>
      <p:sp>
        <p:nvSpPr>
          <p:cNvPr id="3" name="Footer Placeholder 2">
            <a:extLst>
              <a:ext uri="{FF2B5EF4-FFF2-40B4-BE49-F238E27FC236}">
                <a16:creationId xmlns:a16="http://schemas.microsoft.com/office/drawing/2014/main" id="{8C54A691-BAC0-495D-82AB-F10FB47CCA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C74E889A-F938-431D-A7C6-3EFA107C7E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B073B505-4995-495F-873D-92F74CA3EC13}"/>
              </a:ext>
            </a:extLst>
          </p:cNvPr>
          <p:cNvSpPr>
            <a:spLocks noGrp="1"/>
          </p:cNvSpPr>
          <p:nvPr>
            <p:ph type="title"/>
          </p:nvPr>
        </p:nvSpPr>
        <p:spPr/>
        <p:txBody>
          <a:bodyPr>
            <a:normAutofit fontScale="90000"/>
          </a:bodyPr>
          <a:lstStyle/>
          <a:p>
            <a:r>
              <a:rPr lang="en-GB" dirty="0"/>
              <a:t>THE BREXIT FRAMEWORK - EUWA 18</a:t>
            </a:r>
          </a:p>
        </p:txBody>
      </p:sp>
    </p:spTree>
    <p:extLst>
      <p:ext uri="{BB962C8B-B14F-4D97-AF65-F5344CB8AC3E}">
        <p14:creationId xmlns:p14="http://schemas.microsoft.com/office/powerpoint/2010/main" val="411671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DEE3C-6A6C-466B-BD6F-2E75F19E36AE}"/>
              </a:ext>
            </a:extLst>
          </p:cNvPr>
          <p:cNvSpPr>
            <a:spLocks noGrp="1"/>
          </p:cNvSpPr>
          <p:nvPr>
            <p:ph idx="1"/>
          </p:nvPr>
        </p:nvSpPr>
        <p:spPr/>
        <p:txBody>
          <a:bodyPr/>
          <a:lstStyle/>
          <a:p>
            <a:r>
              <a:rPr lang="en-GB" sz="2800" i="1" dirty="0"/>
              <a:t>Marleasing</a:t>
            </a:r>
            <a:r>
              <a:rPr lang="en-GB" sz="2800" dirty="0"/>
              <a:t> / conforming construction applies to retained EU law.</a:t>
            </a:r>
          </a:p>
          <a:p>
            <a:r>
              <a:rPr lang="en-US" sz="2800" dirty="0"/>
              <a:t>EU law preventing the abuse of the VAT system – </a:t>
            </a:r>
            <a:r>
              <a:rPr lang="en-US" sz="2800" i="1" dirty="0"/>
              <a:t>Halifax, Kittel</a:t>
            </a:r>
            <a:r>
              <a:rPr lang="en-US" sz="2800" dirty="0"/>
              <a:t> - </a:t>
            </a:r>
            <a:r>
              <a:rPr lang="en-US" sz="2800" u="sng" dirty="0"/>
              <a:t>expressly retained</a:t>
            </a:r>
            <a:r>
              <a:rPr lang="en-US" sz="2800" dirty="0"/>
              <a:t> </a:t>
            </a:r>
          </a:p>
          <a:p>
            <a:pPr lvl="1"/>
            <a:r>
              <a:rPr lang="en-US" sz="2400" dirty="0"/>
              <a:t>S.6 EUWA; s.42 (3) and (4) of the Taxation (Cross-border Trade) Act 2018</a:t>
            </a:r>
            <a:endParaRPr lang="en-GB" dirty="0"/>
          </a:p>
          <a:p>
            <a:endParaRPr lang="en-US" sz="2000" dirty="0"/>
          </a:p>
        </p:txBody>
      </p:sp>
      <p:sp>
        <p:nvSpPr>
          <p:cNvPr id="3" name="Footer Placeholder 2">
            <a:extLst>
              <a:ext uri="{FF2B5EF4-FFF2-40B4-BE49-F238E27FC236}">
                <a16:creationId xmlns:a16="http://schemas.microsoft.com/office/drawing/2014/main" id="{8C54A691-BAC0-495D-82AB-F10FB47CCA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C74E889A-F938-431D-A7C6-3EFA107C7E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B073B505-4995-495F-873D-92F74CA3EC13}"/>
              </a:ext>
            </a:extLst>
          </p:cNvPr>
          <p:cNvSpPr>
            <a:spLocks noGrp="1"/>
          </p:cNvSpPr>
          <p:nvPr>
            <p:ph type="title"/>
          </p:nvPr>
        </p:nvSpPr>
        <p:spPr/>
        <p:txBody>
          <a:bodyPr>
            <a:normAutofit fontScale="90000"/>
          </a:bodyPr>
          <a:lstStyle/>
          <a:p>
            <a:r>
              <a:rPr lang="en-GB" dirty="0"/>
              <a:t>THE BREXIT FRAMEWORK - EUWA 18</a:t>
            </a:r>
          </a:p>
        </p:txBody>
      </p:sp>
    </p:spTree>
    <p:extLst>
      <p:ext uri="{BB962C8B-B14F-4D97-AF65-F5344CB8AC3E}">
        <p14:creationId xmlns:p14="http://schemas.microsoft.com/office/powerpoint/2010/main" val="1138323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2EC330-E275-4427-A007-3E0B36A19A3D}"/>
              </a:ext>
            </a:extLst>
          </p:cNvPr>
          <p:cNvSpPr>
            <a:spLocks noGrp="1"/>
          </p:cNvSpPr>
          <p:nvPr>
            <p:ph idx="1"/>
          </p:nvPr>
        </p:nvSpPr>
        <p:spPr/>
        <p:txBody>
          <a:bodyPr/>
          <a:lstStyle/>
          <a:p>
            <a:r>
              <a:rPr lang="en-GB" sz="2400" dirty="0"/>
              <a:t>Retention of general principles of EU law (e.g. </a:t>
            </a:r>
            <a:r>
              <a:rPr lang="en-US" sz="2400" dirty="0"/>
              <a:t>non-retroactivity, protection of legitimate expectations, legal certainty, proportionality, effectiveness, equivalence)</a:t>
            </a:r>
            <a:r>
              <a:rPr lang="en-GB" sz="2400" dirty="0"/>
              <a:t> </a:t>
            </a:r>
            <a:r>
              <a:rPr lang="en-US" sz="2400" dirty="0"/>
              <a:t>curtailed:</a:t>
            </a:r>
            <a:endParaRPr lang="en-US" sz="2800" dirty="0"/>
          </a:p>
          <a:p>
            <a:pPr lvl="1"/>
            <a:r>
              <a:rPr lang="en-US" sz="2000" dirty="0"/>
              <a:t>No Francovich claims – Sch 1, para 4 (subject to grace period in Sch 8, para 39(7)</a:t>
            </a:r>
          </a:p>
          <a:p>
            <a:pPr lvl="1"/>
            <a:r>
              <a:rPr lang="en-US" sz="2000" dirty="0"/>
              <a:t>No disapplication of enactment/rule of law for incompatibility with general principles of EU law – Sch 1, para 3 (subject to grace period in Sch 8, para 39(5))</a:t>
            </a:r>
            <a:endParaRPr lang="en-US" dirty="0"/>
          </a:p>
          <a:p>
            <a:r>
              <a:rPr lang="en-GB" sz="2400" dirty="0"/>
              <a:t>Therefore (</a:t>
            </a:r>
            <a:r>
              <a:rPr lang="en-GB" sz="2400" i="1" dirty="0"/>
              <a:t>semble</a:t>
            </a:r>
            <a:r>
              <a:rPr lang="en-GB" sz="2400" dirty="0"/>
              <a:t>) –</a:t>
            </a:r>
          </a:p>
          <a:p>
            <a:pPr lvl="1"/>
            <a:r>
              <a:rPr lang="en-GB" sz="2000" dirty="0"/>
              <a:t>Disapplication to give effect to right from PVD</a:t>
            </a:r>
          </a:p>
          <a:p>
            <a:pPr lvl="1"/>
            <a:r>
              <a:rPr lang="en-GB" sz="2000" dirty="0"/>
              <a:t>No disapplication based on (e.g.) effectiveness</a:t>
            </a:r>
            <a:endParaRPr lang="en-GB" dirty="0"/>
          </a:p>
        </p:txBody>
      </p:sp>
      <p:sp>
        <p:nvSpPr>
          <p:cNvPr id="3" name="Footer Placeholder 2">
            <a:extLst>
              <a:ext uri="{FF2B5EF4-FFF2-40B4-BE49-F238E27FC236}">
                <a16:creationId xmlns:a16="http://schemas.microsoft.com/office/drawing/2014/main" id="{471370B2-8A7B-407B-A88B-278C57661A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AF9A4862-E3BB-48FD-974F-33FD4648DE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4EE0E718-2082-4F43-A487-831804D1AE99}"/>
              </a:ext>
            </a:extLst>
          </p:cNvPr>
          <p:cNvSpPr>
            <a:spLocks noGrp="1"/>
          </p:cNvSpPr>
          <p:nvPr>
            <p:ph type="title"/>
          </p:nvPr>
        </p:nvSpPr>
        <p:spPr/>
        <p:txBody>
          <a:bodyPr>
            <a:normAutofit fontScale="90000"/>
          </a:bodyPr>
          <a:lstStyle/>
          <a:p>
            <a:r>
              <a:rPr lang="en-GB" dirty="0"/>
              <a:t>THE BREXIT FRAMEWORK - EUWA 18</a:t>
            </a:r>
          </a:p>
        </p:txBody>
      </p:sp>
    </p:spTree>
    <p:extLst>
      <p:ext uri="{BB962C8B-B14F-4D97-AF65-F5344CB8AC3E}">
        <p14:creationId xmlns:p14="http://schemas.microsoft.com/office/powerpoint/2010/main" val="2702119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03296-E5B8-4DD4-B1AF-D3872C7A3C06}"/>
              </a:ext>
            </a:extLst>
          </p:cNvPr>
          <p:cNvSpPr>
            <a:spLocks noGrp="1"/>
          </p:cNvSpPr>
          <p:nvPr>
            <p:ph idx="1"/>
          </p:nvPr>
        </p:nvSpPr>
        <p:spPr/>
        <p:txBody>
          <a:bodyPr/>
          <a:lstStyle/>
          <a:p>
            <a:r>
              <a:rPr lang="en-GB" dirty="0"/>
              <a:t>Relevant separation agreement law – EUWA ss.7A-7C</a:t>
            </a:r>
          </a:p>
          <a:p>
            <a:pPr lvl="1"/>
            <a:r>
              <a:rPr lang="en-GB" dirty="0"/>
              <a:t>Implements WA directly into domestic law</a:t>
            </a:r>
          </a:p>
          <a:p>
            <a:pPr lvl="1"/>
            <a:r>
              <a:rPr lang="en-GB" dirty="0"/>
              <a:t>Same effect as old s.2 ECA</a:t>
            </a:r>
          </a:p>
          <a:p>
            <a:pPr lvl="1"/>
            <a:r>
              <a:rPr lang="en-GB" dirty="0"/>
              <a:t>WA is supreme! And direct effect of EU law not dead yet …</a:t>
            </a:r>
          </a:p>
        </p:txBody>
      </p:sp>
      <p:sp>
        <p:nvSpPr>
          <p:cNvPr id="3" name="Footer Placeholder 2">
            <a:extLst>
              <a:ext uri="{FF2B5EF4-FFF2-40B4-BE49-F238E27FC236}">
                <a16:creationId xmlns:a16="http://schemas.microsoft.com/office/drawing/2014/main" id="{F847032A-A7D8-4AA0-AAB0-4044AFBB42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FDAAC224-A81E-4129-A663-34C695E854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97812C5C-5D1B-4F8A-AC4C-5D8D1A7A11EE}"/>
              </a:ext>
            </a:extLst>
          </p:cNvPr>
          <p:cNvSpPr>
            <a:spLocks noGrp="1"/>
          </p:cNvSpPr>
          <p:nvPr>
            <p:ph type="title"/>
          </p:nvPr>
        </p:nvSpPr>
        <p:spPr/>
        <p:txBody>
          <a:bodyPr>
            <a:normAutofit fontScale="90000"/>
          </a:bodyPr>
          <a:lstStyle/>
          <a:p>
            <a:r>
              <a:rPr lang="en-GB" dirty="0"/>
              <a:t>THE BREXIT FRAMEWORK - EUWA 18</a:t>
            </a:r>
          </a:p>
        </p:txBody>
      </p:sp>
    </p:spTree>
    <p:extLst>
      <p:ext uri="{BB962C8B-B14F-4D97-AF65-F5344CB8AC3E}">
        <p14:creationId xmlns:p14="http://schemas.microsoft.com/office/powerpoint/2010/main" val="359866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CF524-545A-44B4-9254-F086CF060B36}"/>
              </a:ext>
            </a:extLst>
          </p:cNvPr>
          <p:cNvSpPr>
            <a:spLocks noGrp="1"/>
          </p:cNvSpPr>
          <p:nvPr>
            <p:ph idx="1"/>
          </p:nvPr>
        </p:nvSpPr>
        <p:spPr/>
        <p:txBody>
          <a:bodyPr/>
          <a:lstStyle/>
          <a:p>
            <a:endParaRPr lang="en-GB" dirty="0"/>
          </a:p>
          <a:p>
            <a:r>
              <a:rPr lang="en-US" dirty="0">
                <a:hlinkClick r:id="rId2"/>
              </a:rPr>
              <a:t>EU Relations Law – Examining the new legal relationship between the UK and EU</a:t>
            </a:r>
            <a:endParaRPr lang="en-US" dirty="0">
              <a:hlinkClick r:id="rId3"/>
            </a:endParaRPr>
          </a:p>
          <a:p>
            <a:r>
              <a:rPr lang="en-US" dirty="0">
                <a:hlinkClick r:id="rId3"/>
              </a:rPr>
              <a:t>Retained EU law: a guide for the perplexed – EU Relations Law</a:t>
            </a:r>
            <a:endParaRPr lang="en-GB" dirty="0"/>
          </a:p>
        </p:txBody>
      </p:sp>
      <p:sp>
        <p:nvSpPr>
          <p:cNvPr id="3" name="Footer Placeholder 2">
            <a:extLst>
              <a:ext uri="{FF2B5EF4-FFF2-40B4-BE49-F238E27FC236}">
                <a16:creationId xmlns:a16="http://schemas.microsoft.com/office/drawing/2014/main" id="{C18DE868-2018-4267-9177-5257F5F709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78AD9A90-E293-42EF-82EF-D4788E0C4C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992FB0C4-6ED1-4F2B-8CE8-70E746397C08}"/>
              </a:ext>
            </a:extLst>
          </p:cNvPr>
          <p:cNvSpPr>
            <a:spLocks noGrp="1"/>
          </p:cNvSpPr>
          <p:nvPr>
            <p:ph type="title"/>
          </p:nvPr>
        </p:nvSpPr>
        <p:spPr>
          <a:xfrm>
            <a:off x="457200" y="274638"/>
            <a:ext cx="8229600" cy="1786210"/>
          </a:xfrm>
        </p:spPr>
        <p:txBody>
          <a:bodyPr>
            <a:normAutofit fontScale="90000"/>
          </a:bodyPr>
          <a:lstStyle/>
          <a:p>
            <a:r>
              <a:rPr lang="en-GB" dirty="0"/>
              <a:t>WHERE TO LOOK - </a:t>
            </a:r>
            <a:br>
              <a:rPr lang="en-GB" dirty="0"/>
            </a:br>
            <a:r>
              <a:rPr lang="en-GB" dirty="0"/>
              <a:t>MONCKTON ADVERTISEMENT FEATURE!</a:t>
            </a:r>
          </a:p>
        </p:txBody>
      </p:sp>
    </p:spTree>
    <p:extLst>
      <p:ext uri="{BB962C8B-B14F-4D97-AF65-F5344CB8AC3E}">
        <p14:creationId xmlns:p14="http://schemas.microsoft.com/office/powerpoint/2010/main" val="2125282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6BA008-C2F6-4B5C-AE58-55BCE18D2F2E}"/>
              </a:ext>
            </a:extLst>
          </p:cNvPr>
          <p:cNvSpPr>
            <a:spLocks noGrp="1"/>
          </p:cNvSpPr>
          <p:nvPr>
            <p:ph idx="1"/>
          </p:nvPr>
        </p:nvSpPr>
        <p:spPr/>
        <p:txBody>
          <a:bodyPr/>
          <a:lstStyle/>
          <a:p>
            <a:r>
              <a:rPr lang="en-GB" dirty="0">
                <a:hlinkClick r:id="rId2"/>
              </a:rPr>
              <a:t>VALUE ADDED TAX ACT 1994</a:t>
            </a:r>
            <a:r>
              <a:rPr lang="en-GB" dirty="0"/>
              <a:t> (!)</a:t>
            </a:r>
          </a:p>
          <a:p>
            <a:r>
              <a:rPr lang="en-GB" dirty="0">
                <a:hlinkClick r:id="rId3"/>
              </a:rPr>
              <a:t>VALUE ADDED TAX REGULATIONS 1995</a:t>
            </a:r>
            <a:r>
              <a:rPr lang="en-GB" dirty="0"/>
              <a:t> (SI 1995/2518)</a:t>
            </a:r>
          </a:p>
          <a:p>
            <a:pPr marL="0" indent="0">
              <a:buNone/>
            </a:pPr>
            <a:endParaRPr lang="en-GB" dirty="0"/>
          </a:p>
          <a:p>
            <a:r>
              <a:rPr lang="en-US" dirty="0">
                <a:hlinkClick r:id="rId4"/>
              </a:rPr>
              <a:t>The [Principal] VAT DIRECTIVE 2006/112/EC</a:t>
            </a:r>
            <a:r>
              <a:rPr lang="en-US" dirty="0"/>
              <a:t> (latest consolidated)</a:t>
            </a:r>
          </a:p>
          <a:p>
            <a:endParaRPr lang="en-GB" dirty="0"/>
          </a:p>
          <a:p>
            <a:endParaRPr lang="en-GB" dirty="0"/>
          </a:p>
        </p:txBody>
      </p:sp>
      <p:sp>
        <p:nvSpPr>
          <p:cNvPr id="3" name="Footer Placeholder 2">
            <a:extLst>
              <a:ext uri="{FF2B5EF4-FFF2-40B4-BE49-F238E27FC236}">
                <a16:creationId xmlns:a16="http://schemas.microsoft.com/office/drawing/2014/main" id="{BDCD653F-A547-4899-B332-9819A234FD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FB76B8C1-BAED-4178-895C-6D11F1FD2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824C1042-3748-4C33-A5CC-CBF32B2861EE}"/>
              </a:ext>
            </a:extLst>
          </p:cNvPr>
          <p:cNvSpPr>
            <a:spLocks noGrp="1"/>
          </p:cNvSpPr>
          <p:nvPr>
            <p:ph type="title"/>
          </p:nvPr>
        </p:nvSpPr>
        <p:spPr/>
        <p:txBody>
          <a:bodyPr/>
          <a:lstStyle/>
          <a:p>
            <a:r>
              <a:rPr lang="en-GB" dirty="0"/>
              <a:t>WHERE TO LOOK - VAT</a:t>
            </a:r>
          </a:p>
        </p:txBody>
      </p:sp>
    </p:spTree>
    <p:extLst>
      <p:ext uri="{BB962C8B-B14F-4D97-AF65-F5344CB8AC3E}">
        <p14:creationId xmlns:p14="http://schemas.microsoft.com/office/powerpoint/2010/main" val="187315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DC939B-8744-4329-BD4D-AD7B5C2F4109}"/>
              </a:ext>
            </a:extLst>
          </p:cNvPr>
          <p:cNvSpPr>
            <a:spLocks noGrp="1"/>
          </p:cNvSpPr>
          <p:nvPr>
            <p:ph idx="1"/>
          </p:nvPr>
        </p:nvSpPr>
        <p:spPr/>
        <p:txBody>
          <a:bodyPr/>
          <a:lstStyle/>
          <a:p>
            <a:r>
              <a:rPr lang="en-GB" sz="2400" dirty="0">
                <a:latin typeface="+mj-lt"/>
                <a:ea typeface="Verdana" panose="020B0604030504040204" pitchFamily="34" charset="0"/>
                <a:hlinkClick r:id="rId2"/>
              </a:rPr>
              <a:t>Taxation (Cross-border Trade) Act 2018 </a:t>
            </a:r>
            <a:r>
              <a:rPr lang="en-GB" sz="2400" dirty="0">
                <a:latin typeface="+mj-lt"/>
                <a:ea typeface="Verdana" panose="020B0604030504040204" pitchFamily="34" charset="0"/>
              </a:rPr>
              <a:t>(T(CT)A)</a:t>
            </a:r>
          </a:p>
          <a:p>
            <a:pPr lvl="1"/>
            <a:r>
              <a:rPr lang="en-GB" sz="2000" dirty="0">
                <a:latin typeface="+mj-lt"/>
                <a:ea typeface="Verdana" panose="020B0604030504040204" pitchFamily="34" charset="0"/>
              </a:rPr>
              <a:t>VAT - Part 3 (ss.41-43); Schedule 8 – extensive amendments to VATA consequential on UK not being a Member State</a:t>
            </a:r>
          </a:p>
          <a:p>
            <a:pPr lvl="1"/>
            <a:r>
              <a:rPr lang="en-GB" sz="2000" dirty="0">
                <a:latin typeface="+mj-lt"/>
                <a:ea typeface="Verdana" panose="020B0604030504040204" pitchFamily="34" charset="0"/>
              </a:rPr>
              <a:t>Council Implementing Regulation 282/2011/EU retained for interpretation and effect of PVD where relevant to retained EU law</a:t>
            </a:r>
          </a:p>
          <a:p>
            <a:pPr lvl="1"/>
            <a:r>
              <a:rPr lang="en-GB" sz="2000" dirty="0">
                <a:latin typeface="+mj-lt"/>
                <a:ea typeface="Verdana" panose="020B0604030504040204" pitchFamily="34" charset="0"/>
              </a:rPr>
              <a:t>Delegated powers to Ministers – Part 5 (ss.51, 52, 56)</a:t>
            </a:r>
          </a:p>
          <a:p>
            <a:r>
              <a:rPr lang="en-GB" sz="2400" dirty="0">
                <a:latin typeface="+mj-lt"/>
                <a:ea typeface="Verdana" panose="020B0604030504040204" pitchFamily="34" charset="0"/>
                <a:hlinkClick r:id="rId3"/>
              </a:rPr>
              <a:t>European Union (Future Relationship) Act 2020 </a:t>
            </a:r>
            <a:r>
              <a:rPr lang="en-GB" sz="2400" dirty="0">
                <a:latin typeface="+mj-lt"/>
                <a:ea typeface="Verdana" panose="020B0604030504040204" pitchFamily="34" charset="0"/>
              </a:rPr>
              <a:t>(EU(FR)A)</a:t>
            </a:r>
          </a:p>
          <a:p>
            <a:pPr lvl="1"/>
            <a:r>
              <a:rPr lang="en-GB" sz="2000" dirty="0">
                <a:latin typeface="+mj-lt"/>
                <a:ea typeface="Verdana" panose="020B0604030504040204" pitchFamily="34" charset="0"/>
              </a:rPr>
              <a:t>Implementation of TCA - ss. 22, 29</a:t>
            </a:r>
          </a:p>
          <a:p>
            <a:r>
              <a:rPr lang="en-GB" sz="2400" dirty="0">
                <a:latin typeface="+mj-lt"/>
                <a:ea typeface="Verdana" panose="020B0604030504040204" pitchFamily="34" charset="0"/>
                <a:hlinkClick r:id="rId4"/>
              </a:rPr>
              <a:t>Taxation (Post-transition Period) Act 2020</a:t>
            </a:r>
            <a:r>
              <a:rPr lang="en-GB" sz="2400" dirty="0">
                <a:latin typeface="+mj-lt"/>
                <a:ea typeface="Verdana" panose="020B0604030504040204" pitchFamily="34" charset="0"/>
              </a:rPr>
              <a:t> (T(PP)A)</a:t>
            </a:r>
          </a:p>
          <a:p>
            <a:pPr lvl="1"/>
            <a:r>
              <a:rPr lang="en-GB" sz="1800" dirty="0">
                <a:latin typeface="+mj-lt"/>
                <a:ea typeface="Verdana" panose="020B0604030504040204" pitchFamily="34" charset="0"/>
              </a:rPr>
              <a:t>Mainly concerns implementation of NI Protocol amendments to VATA, etc – VATA Sch. 9ZA, 9ZB,</a:t>
            </a:r>
          </a:p>
          <a:p>
            <a:pPr lvl="1"/>
            <a:r>
              <a:rPr lang="en-GB" sz="1800" dirty="0">
                <a:latin typeface="+mj-lt"/>
                <a:ea typeface="Verdana" panose="020B0604030504040204" pitchFamily="34" charset="0"/>
              </a:rPr>
              <a:t>s. 7 and </a:t>
            </a:r>
            <a:r>
              <a:rPr lang="en-GB" sz="1800" dirty="0">
                <a:latin typeface="+mj-lt"/>
                <a:ea typeface="Verdana" panose="020B0604030504040204" pitchFamily="34" charset="0"/>
                <a:hlinkClick r:id="rId5"/>
              </a:rPr>
              <a:t>Sch.3 </a:t>
            </a:r>
            <a:r>
              <a:rPr lang="en-GB" sz="1800" dirty="0">
                <a:latin typeface="+mj-lt"/>
                <a:ea typeface="Verdana" panose="020B0604030504040204" pitchFamily="34" charset="0"/>
              </a:rPr>
              <a:t>insert new VAT rules concerning online</a:t>
            </a:r>
            <a:r>
              <a:rPr lang="en-US" sz="1800" dirty="0">
                <a:latin typeface="+mj-lt"/>
                <a:ea typeface="Verdana" panose="020B0604030504040204" pitchFamily="34" charset="0"/>
              </a:rPr>
              <a:t> sales by overseas persons and low value importations; and Sch 9ZC adapts for NI</a:t>
            </a:r>
            <a:endParaRPr lang="en-GB" sz="2000" dirty="0">
              <a:latin typeface="+mj-lt"/>
              <a:ea typeface="Verdana" panose="020B0604030504040204" pitchFamily="34" charset="0"/>
            </a:endParaRPr>
          </a:p>
        </p:txBody>
      </p:sp>
      <p:sp>
        <p:nvSpPr>
          <p:cNvPr id="3" name="Footer Placeholder 2">
            <a:extLst>
              <a:ext uri="{FF2B5EF4-FFF2-40B4-BE49-F238E27FC236}">
                <a16:creationId xmlns:a16="http://schemas.microsoft.com/office/drawing/2014/main" id="{F113F0DB-1BDB-46C1-ADC7-D5825BCAAF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21A568D2-1779-4316-B574-5BB72121B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1DBFB596-6A9B-4688-9D90-D26F7E91418D}"/>
              </a:ext>
            </a:extLst>
          </p:cNvPr>
          <p:cNvSpPr>
            <a:spLocks noGrp="1"/>
          </p:cNvSpPr>
          <p:nvPr>
            <p:ph type="title"/>
          </p:nvPr>
        </p:nvSpPr>
        <p:spPr/>
        <p:txBody>
          <a:bodyPr/>
          <a:lstStyle/>
          <a:p>
            <a:r>
              <a:rPr lang="en-GB" dirty="0"/>
              <a:t>WHERE TO LOOK - VAT</a:t>
            </a:r>
          </a:p>
        </p:txBody>
      </p:sp>
    </p:spTree>
    <p:extLst>
      <p:ext uri="{BB962C8B-B14F-4D97-AF65-F5344CB8AC3E}">
        <p14:creationId xmlns:p14="http://schemas.microsoft.com/office/powerpoint/2010/main" val="210626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BE855D-C74F-48BE-918B-9AC659EDDCC7}"/>
              </a:ext>
            </a:extLst>
          </p:cNvPr>
          <p:cNvSpPr>
            <a:spLocks noGrp="1"/>
          </p:cNvSpPr>
          <p:nvPr>
            <p:ph idx="1"/>
          </p:nvPr>
        </p:nvSpPr>
        <p:spPr/>
        <p:txBody>
          <a:bodyPr/>
          <a:lstStyle/>
          <a:p>
            <a:r>
              <a:rPr lang="en-US" dirty="0">
                <a:hlinkClick r:id="rId2"/>
              </a:rPr>
              <a:t>Customs, VAT and Excise UK transition legislation from 1 January 2021 - GOV.UK (www.gov.uk) </a:t>
            </a:r>
            <a:endParaRPr lang="en-US" sz="2800" dirty="0"/>
          </a:p>
          <a:p>
            <a:r>
              <a:rPr lang="en-US" sz="2800" dirty="0"/>
              <a:t>Gov.uk (generally) – subscribe!</a:t>
            </a:r>
            <a:endParaRPr lang="en-US" sz="1800" dirty="0"/>
          </a:p>
          <a:p>
            <a:pPr marL="0" indent="0">
              <a:buNone/>
            </a:pPr>
            <a:r>
              <a:rPr lang="en-US" sz="1800" dirty="0"/>
              <a:t>.</a:t>
            </a:r>
            <a:endParaRPr lang="en-GB" sz="1600" b="1" dirty="0"/>
          </a:p>
        </p:txBody>
      </p:sp>
      <p:sp>
        <p:nvSpPr>
          <p:cNvPr id="3" name="Footer Placeholder 2">
            <a:extLst>
              <a:ext uri="{FF2B5EF4-FFF2-40B4-BE49-F238E27FC236}">
                <a16:creationId xmlns:a16="http://schemas.microsoft.com/office/drawing/2014/main" id="{70EEE50C-6B1D-42C1-8E08-7CA3457055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9BEF940E-35B8-4065-B692-C2BD29158F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FAF09328-8329-4AA7-96B7-79358D83238A}"/>
              </a:ext>
            </a:extLst>
          </p:cNvPr>
          <p:cNvSpPr>
            <a:spLocks noGrp="1"/>
          </p:cNvSpPr>
          <p:nvPr>
            <p:ph type="title"/>
          </p:nvPr>
        </p:nvSpPr>
        <p:spPr/>
        <p:txBody>
          <a:bodyPr/>
          <a:lstStyle/>
          <a:p>
            <a:r>
              <a:rPr lang="en-GB" dirty="0"/>
              <a:t>WHERE TO LOOK</a:t>
            </a:r>
          </a:p>
        </p:txBody>
      </p:sp>
    </p:spTree>
    <p:extLst>
      <p:ext uri="{BB962C8B-B14F-4D97-AF65-F5344CB8AC3E}">
        <p14:creationId xmlns:p14="http://schemas.microsoft.com/office/powerpoint/2010/main" val="2839872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F8A09-163E-4759-9970-F68D35D62446}"/>
              </a:ext>
            </a:extLst>
          </p:cNvPr>
          <p:cNvSpPr>
            <a:spLocks noGrp="1"/>
          </p:cNvSpPr>
          <p:nvPr>
            <p:ph idx="1"/>
          </p:nvPr>
        </p:nvSpPr>
        <p:spPr/>
        <p:txBody>
          <a:bodyPr/>
          <a:lstStyle/>
          <a:p>
            <a:r>
              <a:rPr lang="en-US" sz="2800" dirty="0">
                <a:hlinkClick r:id="rId2"/>
              </a:rPr>
              <a:t>Business tax: VAT - detailed information - GOV.UK (www.gov.uk)</a:t>
            </a:r>
            <a:endParaRPr lang="en-US" sz="2800" dirty="0"/>
          </a:p>
          <a:p>
            <a:r>
              <a:rPr lang="en-US" sz="2800" dirty="0">
                <a:hlinkClick r:id="rId3"/>
              </a:rPr>
              <a:t>Business tax: Import, export and customs for businesses - detailed information - GOV.UK (www.gov.uk)</a:t>
            </a:r>
            <a:endParaRPr lang="en-US" sz="2800" dirty="0"/>
          </a:p>
          <a:p>
            <a:r>
              <a:rPr lang="en-US" sz="2400" dirty="0">
                <a:hlinkClick r:id="rId4"/>
              </a:rPr>
              <a:t>EU-UK: A new relationship | Taxation and Customs Union (europa.eu)</a:t>
            </a:r>
            <a:endParaRPr lang="en-US" sz="2400" dirty="0"/>
          </a:p>
          <a:p>
            <a:pPr lvl="1"/>
            <a:r>
              <a:rPr lang="en-US" sz="2400" dirty="0">
                <a:hlinkClick r:id="rId5"/>
              </a:rPr>
              <a:t>VAT - goods</a:t>
            </a:r>
            <a:endParaRPr lang="en-US" sz="2400" dirty="0"/>
          </a:p>
          <a:p>
            <a:pPr lvl="1"/>
            <a:r>
              <a:rPr lang="en-US" sz="2400" dirty="0">
                <a:hlinkClick r:id="rId6"/>
              </a:rPr>
              <a:t>VAT - services</a:t>
            </a:r>
            <a:endParaRPr lang="en-GB" dirty="0"/>
          </a:p>
        </p:txBody>
      </p:sp>
      <p:sp>
        <p:nvSpPr>
          <p:cNvPr id="3" name="Footer Placeholder 2">
            <a:extLst>
              <a:ext uri="{FF2B5EF4-FFF2-40B4-BE49-F238E27FC236}">
                <a16:creationId xmlns:a16="http://schemas.microsoft.com/office/drawing/2014/main" id="{BBD2D81B-855D-410D-8EC1-53A5CD5F74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4B52C6BC-0331-4730-AEA3-C2C7AF663C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4B964254-58CF-4D00-A668-58E9FC06997A}"/>
              </a:ext>
            </a:extLst>
          </p:cNvPr>
          <p:cNvSpPr>
            <a:spLocks noGrp="1"/>
          </p:cNvSpPr>
          <p:nvPr>
            <p:ph type="title"/>
          </p:nvPr>
        </p:nvSpPr>
        <p:spPr/>
        <p:txBody>
          <a:bodyPr>
            <a:normAutofit/>
          </a:bodyPr>
          <a:lstStyle/>
          <a:p>
            <a:r>
              <a:rPr lang="en-GB" dirty="0"/>
              <a:t>WHERE TO LOOK?</a:t>
            </a:r>
          </a:p>
        </p:txBody>
      </p:sp>
    </p:spTree>
    <p:extLst>
      <p:ext uri="{BB962C8B-B14F-4D97-AF65-F5344CB8AC3E}">
        <p14:creationId xmlns:p14="http://schemas.microsoft.com/office/powerpoint/2010/main" val="79635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20C49E-C49E-4CDF-AF8A-EDFA7961CDE6}"/>
              </a:ext>
            </a:extLst>
          </p:cNvPr>
          <p:cNvSpPr>
            <a:spLocks noGrp="1"/>
          </p:cNvSpPr>
          <p:nvPr>
            <p:ph idx="1"/>
          </p:nvPr>
        </p:nvSpPr>
        <p:spPr/>
        <p:txBody>
          <a:bodyPr/>
          <a:lstStyle/>
          <a:p>
            <a:r>
              <a:rPr lang="en-GB" dirty="0"/>
              <a:t>To IP Completion Day (31 December 2020, 23:00 (GMT), let’s say 1 January 2021) </a:t>
            </a:r>
          </a:p>
          <a:p>
            <a:pPr lvl="1"/>
            <a:r>
              <a:rPr lang="en-GB" dirty="0"/>
              <a:t>UK in EU (to 31.1.20), or as if in EU (to 31.12.20)</a:t>
            </a:r>
          </a:p>
          <a:p>
            <a:pPr lvl="1"/>
            <a:r>
              <a:rPr lang="en-GB" dirty="0"/>
              <a:t>Applicable Law?  Essentially “as you were”!</a:t>
            </a:r>
          </a:p>
          <a:p>
            <a:endParaRPr lang="en-GB" dirty="0"/>
          </a:p>
          <a:p>
            <a:pPr lvl="1"/>
            <a:endParaRPr lang="en-GB" dirty="0"/>
          </a:p>
        </p:txBody>
      </p:sp>
      <p:sp>
        <p:nvSpPr>
          <p:cNvPr id="3" name="Footer Placeholder 2">
            <a:extLst>
              <a:ext uri="{FF2B5EF4-FFF2-40B4-BE49-F238E27FC236}">
                <a16:creationId xmlns:a16="http://schemas.microsoft.com/office/drawing/2014/main" id="{AC8A0766-D83A-484D-9B8F-3E7F437338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6F0C8FDF-990D-4EF5-BA81-ED0AE89E49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7AAF204F-8F1C-429B-8B60-F443D7664629}"/>
              </a:ext>
            </a:extLst>
          </p:cNvPr>
          <p:cNvSpPr>
            <a:spLocks noGrp="1"/>
          </p:cNvSpPr>
          <p:nvPr>
            <p:ph type="title"/>
          </p:nvPr>
        </p:nvSpPr>
        <p:spPr/>
        <p:txBody>
          <a:bodyPr/>
          <a:lstStyle/>
          <a:p>
            <a:r>
              <a:rPr lang="en-GB" dirty="0"/>
              <a:t>“BIG PICTURE”</a:t>
            </a:r>
          </a:p>
        </p:txBody>
      </p:sp>
    </p:spTree>
    <p:extLst>
      <p:ext uri="{BB962C8B-B14F-4D97-AF65-F5344CB8AC3E}">
        <p14:creationId xmlns:p14="http://schemas.microsoft.com/office/powerpoint/2010/main" val="344987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C1B6FF-8571-434A-AF16-863382A11305}"/>
              </a:ext>
            </a:extLst>
          </p:cNvPr>
          <p:cNvSpPr>
            <a:spLocks noGrp="1"/>
          </p:cNvSpPr>
          <p:nvPr>
            <p:ph idx="1"/>
          </p:nvPr>
        </p:nvSpPr>
        <p:spPr>
          <a:xfrm>
            <a:off x="457200" y="1791038"/>
            <a:ext cx="8229600" cy="4335125"/>
          </a:xfrm>
        </p:spPr>
        <p:txBody>
          <a:bodyPr lIns="91440" tIns="45720" rIns="91440" bIns="45720" anchor="t"/>
          <a:lstStyle/>
          <a:p>
            <a:r>
              <a:rPr lang="en-GB" sz="2400" dirty="0">
                <a:ea typeface="+mn-lt"/>
                <a:cs typeface="+mn-lt"/>
              </a:rPr>
              <a:t>Not like EU law - no direct effect</a:t>
            </a:r>
          </a:p>
          <a:p>
            <a:r>
              <a:rPr lang="en-GB" sz="2400" dirty="0">
                <a:ea typeface="+mn-lt"/>
                <a:cs typeface="+mn-lt"/>
              </a:rPr>
              <a:t>Subject to certain exceptions, the TCA cannot be directly invoked in the UK's legal system</a:t>
            </a:r>
            <a:endParaRPr lang="en-GB" sz="2400">
              <a:cs typeface="Calibri"/>
            </a:endParaRPr>
          </a:p>
          <a:p>
            <a:r>
              <a:rPr lang="en-GB" sz="2400">
                <a:ea typeface="+mn-lt"/>
                <a:cs typeface="+mn-lt"/>
              </a:rPr>
              <a:t>COMPROV.16:</a:t>
            </a:r>
          </a:p>
          <a:p>
            <a:r>
              <a:rPr lang="en-GB" sz="1600" i="1">
                <a:ea typeface="+mn-lt"/>
                <a:cs typeface="+mn-lt"/>
              </a:rPr>
              <a:t>1. Without prejudice to Article MOBI.SSC.67 [Protection of individual rights] and with the exception, with regard to the Union, of Part Three [Law enforcement and judicial cooperation ], nothing in this Agreement or any supplementing agreement shall be construed as conferring rights or imposing obligations on persons other than those created between the Parties under public international law, </a:t>
            </a:r>
            <a:r>
              <a:rPr lang="en-GB" sz="1600" i="1" u="sng">
                <a:ea typeface="+mn-lt"/>
                <a:cs typeface="+mn-lt"/>
              </a:rPr>
              <a:t>nor as permitting this Agreement or any supplementing agreement to be directly invoked in the domestic legal systems of the Parties</a:t>
            </a:r>
            <a:r>
              <a:rPr lang="en-GB" sz="1600" i="1">
                <a:ea typeface="+mn-lt"/>
                <a:cs typeface="+mn-lt"/>
              </a:rPr>
              <a:t>. 2. A Party shall not provide for a right of action under its law against the other Party on the ground that the other Party has acted in breach of this Agreement or any supplementing agreement.</a:t>
            </a:r>
            <a:endParaRPr lang="en-GB" sz="1600" i="1">
              <a:cs typeface="Calibri"/>
            </a:endParaRPr>
          </a:p>
          <a:p>
            <a:endParaRPr lang="en-GB" sz="1600" i="1" dirty="0">
              <a:cs typeface="Calibri"/>
            </a:endParaRPr>
          </a:p>
          <a:p>
            <a:endParaRPr lang="en-GB" sz="1600" dirty="0">
              <a:cs typeface="Calibri"/>
            </a:endParaRPr>
          </a:p>
        </p:txBody>
      </p:sp>
      <p:sp>
        <p:nvSpPr>
          <p:cNvPr id="3" name="Footer Placeholder 2">
            <a:extLst>
              <a:ext uri="{FF2B5EF4-FFF2-40B4-BE49-F238E27FC236}">
                <a16:creationId xmlns:a16="http://schemas.microsoft.com/office/drawing/2014/main" id="{A09A2631-30A0-4E6C-896C-0C85DEC4A6B5}"/>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0403798A-913E-494C-8F34-1B3FB4B1DDA3}"/>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51052D8F-59E3-4EC3-AF00-943C113F25E2}"/>
              </a:ext>
            </a:extLst>
          </p:cNvPr>
          <p:cNvSpPr>
            <a:spLocks noGrp="1"/>
          </p:cNvSpPr>
          <p:nvPr>
            <p:ph type="title"/>
          </p:nvPr>
        </p:nvSpPr>
        <p:spPr/>
        <p:txBody>
          <a:bodyPr lIns="91440" tIns="45720" rIns="91440" bIns="45720" rtlCol="0" anchor="t">
            <a:normAutofit fontScale="90000"/>
          </a:bodyPr>
          <a:lstStyle/>
          <a:p>
            <a:r>
              <a:rPr lang="en-GB">
                <a:cs typeface="Calibri"/>
              </a:rPr>
              <a:t>Can clients deploy it directly?</a:t>
            </a:r>
            <a:br>
              <a:rPr lang="en-GB" dirty="0">
                <a:cs typeface="Calibri"/>
              </a:rPr>
            </a:br>
            <a:r>
              <a:rPr lang="en-GB">
                <a:cs typeface="Calibri"/>
              </a:rPr>
              <a:t>No...</a:t>
            </a:r>
            <a:endParaRPr lang="en-GB" dirty="0">
              <a:cs typeface="Calibri"/>
            </a:endParaRPr>
          </a:p>
        </p:txBody>
      </p:sp>
    </p:spTree>
    <p:extLst>
      <p:ext uri="{BB962C8B-B14F-4D97-AF65-F5344CB8AC3E}">
        <p14:creationId xmlns:p14="http://schemas.microsoft.com/office/powerpoint/2010/main" val="673011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B5C0AB-189B-4159-ACAE-A8DB61D61686}"/>
              </a:ext>
            </a:extLst>
          </p:cNvPr>
          <p:cNvSpPr>
            <a:spLocks noGrp="1"/>
          </p:cNvSpPr>
          <p:nvPr>
            <p:ph idx="1"/>
          </p:nvPr>
        </p:nvSpPr>
        <p:spPr/>
        <p:txBody>
          <a:bodyPr/>
          <a:lstStyle/>
          <a:p>
            <a:r>
              <a:rPr lang="en-GB" sz="2800" dirty="0"/>
              <a:t> From IP Completion Day (1 January 2021)</a:t>
            </a:r>
          </a:p>
          <a:p>
            <a:pPr lvl="1"/>
            <a:r>
              <a:rPr lang="en-US" sz="2400" dirty="0"/>
              <a:t>The UK is not an EU Member State!</a:t>
            </a:r>
          </a:p>
          <a:p>
            <a:pPr lvl="1"/>
            <a:r>
              <a:rPr lang="en-US" sz="2400" dirty="0"/>
              <a:t>Northern Ireland is treated as if it were a Member State in relation to goods.</a:t>
            </a:r>
          </a:p>
          <a:p>
            <a:pPr lvl="1"/>
            <a:r>
              <a:rPr lang="en-US" sz="2400" dirty="0"/>
              <a:t>Great Britain is not treated as a Member State for any purpose – including movements of goods between GB and NI</a:t>
            </a:r>
          </a:p>
          <a:p>
            <a:pPr lvl="1"/>
            <a:r>
              <a:rPr lang="en-GB" sz="2400" dirty="0"/>
              <a:t>Applicable Law?</a:t>
            </a:r>
          </a:p>
          <a:p>
            <a:pPr lvl="2"/>
            <a:r>
              <a:rPr lang="en-GB" sz="2000" u="sng" dirty="0"/>
              <a:t>Mainly</a:t>
            </a:r>
            <a:r>
              <a:rPr lang="en-GB" sz="2000" dirty="0"/>
              <a:t> as you were!  </a:t>
            </a:r>
          </a:p>
          <a:p>
            <a:pPr lvl="2"/>
            <a:r>
              <a:rPr lang="en-GB" sz="2000" dirty="0"/>
              <a:t>BUT some necessary changes because UK is not in EU and not as if in EU.</a:t>
            </a:r>
          </a:p>
          <a:p>
            <a:pPr lvl="2"/>
            <a:endParaRPr lang="en-GB" sz="2000" dirty="0"/>
          </a:p>
          <a:p>
            <a:pPr lvl="2"/>
            <a:endParaRPr lang="en-GB" sz="2000" dirty="0"/>
          </a:p>
        </p:txBody>
      </p:sp>
      <p:sp>
        <p:nvSpPr>
          <p:cNvPr id="3" name="Footer Placeholder 2">
            <a:extLst>
              <a:ext uri="{FF2B5EF4-FFF2-40B4-BE49-F238E27FC236}">
                <a16:creationId xmlns:a16="http://schemas.microsoft.com/office/drawing/2014/main" id="{B69432BC-EBA7-4EED-863E-734F2FD6B9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B4964807-8F2A-43BA-ACBE-A115D363BF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0C81E7DA-87A6-434D-B93E-1C74A9EF95CA}"/>
              </a:ext>
            </a:extLst>
          </p:cNvPr>
          <p:cNvSpPr>
            <a:spLocks noGrp="1"/>
          </p:cNvSpPr>
          <p:nvPr>
            <p:ph type="title"/>
          </p:nvPr>
        </p:nvSpPr>
        <p:spPr/>
        <p:txBody>
          <a:bodyPr/>
          <a:lstStyle/>
          <a:p>
            <a:r>
              <a:rPr lang="en-GB" dirty="0"/>
              <a:t>“BIG PICTURE”</a:t>
            </a:r>
          </a:p>
        </p:txBody>
      </p:sp>
    </p:spTree>
    <p:extLst>
      <p:ext uri="{BB962C8B-B14F-4D97-AF65-F5344CB8AC3E}">
        <p14:creationId xmlns:p14="http://schemas.microsoft.com/office/powerpoint/2010/main" val="293243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D4F7D5-089E-42D6-844B-EF6921C536E0}"/>
              </a:ext>
            </a:extLst>
          </p:cNvPr>
          <p:cNvSpPr>
            <a:spLocks noGrp="1"/>
          </p:cNvSpPr>
          <p:nvPr>
            <p:ph idx="1"/>
          </p:nvPr>
        </p:nvSpPr>
        <p:spPr/>
        <p:txBody>
          <a:bodyPr/>
          <a:lstStyle/>
          <a:p>
            <a:r>
              <a:rPr lang="en-GB" dirty="0"/>
              <a:t>Expected approach of courts/tribunals?</a:t>
            </a:r>
          </a:p>
          <a:p>
            <a:pPr lvl="1"/>
            <a:r>
              <a:rPr lang="en-GB" dirty="0"/>
              <a:t>Mainly “as you were”?</a:t>
            </a:r>
          </a:p>
          <a:p>
            <a:pPr lvl="1"/>
            <a:r>
              <a:rPr lang="en-GB" dirty="0"/>
              <a:t>NOT “YEAR ZERO” – evolution, not revolution </a:t>
            </a:r>
          </a:p>
          <a:p>
            <a:pPr lvl="1"/>
            <a:r>
              <a:rPr lang="en-GB" dirty="0"/>
              <a:t>Same legislation (until changed)</a:t>
            </a:r>
          </a:p>
          <a:p>
            <a:pPr lvl="2"/>
            <a:r>
              <a:rPr lang="en-GB" dirty="0"/>
              <a:t>NB section 5 EUWA</a:t>
            </a:r>
          </a:p>
          <a:p>
            <a:pPr lvl="1"/>
            <a:r>
              <a:rPr lang="en-GB" dirty="0"/>
              <a:t>Same interpretative obligation / approach</a:t>
            </a:r>
          </a:p>
          <a:p>
            <a:pPr lvl="1"/>
            <a:r>
              <a:rPr lang="en-GB" dirty="0"/>
              <a:t>Same case-law (CJEU and UK) </a:t>
            </a:r>
          </a:p>
          <a:p>
            <a:pPr marL="457200" lvl="1" indent="0">
              <a:buNone/>
            </a:pPr>
            <a:endParaRPr lang="en-GB" dirty="0"/>
          </a:p>
        </p:txBody>
      </p:sp>
      <p:sp>
        <p:nvSpPr>
          <p:cNvPr id="3" name="Footer Placeholder 2">
            <a:extLst>
              <a:ext uri="{FF2B5EF4-FFF2-40B4-BE49-F238E27FC236}">
                <a16:creationId xmlns:a16="http://schemas.microsoft.com/office/drawing/2014/main" id="{33E85C11-A872-4640-81CE-7B8C11B442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FDBC8741-3674-41C5-A5FA-474E88EB9E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EA430115-FA99-46D0-B4C8-1D3E3DA28FB0}"/>
              </a:ext>
            </a:extLst>
          </p:cNvPr>
          <p:cNvSpPr>
            <a:spLocks noGrp="1"/>
          </p:cNvSpPr>
          <p:nvPr>
            <p:ph type="title"/>
          </p:nvPr>
        </p:nvSpPr>
        <p:spPr/>
        <p:txBody>
          <a:bodyPr/>
          <a:lstStyle/>
          <a:p>
            <a:r>
              <a:rPr lang="en-GB" dirty="0"/>
              <a:t>“BIG PICTURE”</a:t>
            </a:r>
          </a:p>
        </p:txBody>
      </p:sp>
    </p:spTree>
    <p:extLst>
      <p:ext uri="{BB962C8B-B14F-4D97-AF65-F5344CB8AC3E}">
        <p14:creationId xmlns:p14="http://schemas.microsoft.com/office/powerpoint/2010/main" val="815889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A11FF1-785D-4797-9602-1AE4458DE613}"/>
              </a:ext>
            </a:extLst>
          </p:cNvPr>
          <p:cNvSpPr>
            <a:spLocks noGrp="1"/>
          </p:cNvSpPr>
          <p:nvPr>
            <p:ph idx="1"/>
          </p:nvPr>
        </p:nvSpPr>
        <p:spPr/>
        <p:txBody>
          <a:bodyPr/>
          <a:lstStyle/>
          <a:p>
            <a:r>
              <a:rPr lang="en-US" dirty="0"/>
              <a:t>No acquisition VAT (except NI …)</a:t>
            </a:r>
          </a:p>
          <a:p>
            <a:r>
              <a:rPr lang="en-US" dirty="0"/>
              <a:t>Postponed accounting for import VAT</a:t>
            </a:r>
          </a:p>
          <a:p>
            <a:r>
              <a:rPr lang="en-US" dirty="0"/>
              <a:t>No MOSS (cross-border supplies of electronic services)</a:t>
            </a:r>
          </a:p>
          <a:p>
            <a:r>
              <a:rPr lang="en-US" dirty="0"/>
              <a:t>Changes to warehousing regimes</a:t>
            </a:r>
          </a:p>
          <a:p>
            <a:r>
              <a:rPr lang="en-US" dirty="0"/>
              <a:t>No references to EU legislation (almost)</a:t>
            </a:r>
          </a:p>
          <a:p>
            <a:r>
              <a:rPr lang="en-US" dirty="0"/>
              <a:t>Changes to place of supply rules – Member States now third countries</a:t>
            </a:r>
            <a:endParaRPr lang="en-GB" dirty="0"/>
          </a:p>
        </p:txBody>
      </p:sp>
      <p:sp>
        <p:nvSpPr>
          <p:cNvPr id="3" name="Footer Placeholder 2">
            <a:extLst>
              <a:ext uri="{FF2B5EF4-FFF2-40B4-BE49-F238E27FC236}">
                <a16:creationId xmlns:a16="http://schemas.microsoft.com/office/drawing/2014/main" id="{43D68E01-75D8-4E0E-9785-AA461E5F97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F62A799C-E17E-4C4E-BA93-C99D908EE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B2162E98-9570-40B9-82ED-CC6832E75047}"/>
              </a:ext>
            </a:extLst>
          </p:cNvPr>
          <p:cNvSpPr>
            <a:spLocks noGrp="1"/>
          </p:cNvSpPr>
          <p:nvPr>
            <p:ph type="title"/>
          </p:nvPr>
        </p:nvSpPr>
        <p:spPr/>
        <p:txBody>
          <a:bodyPr/>
          <a:lstStyle/>
          <a:p>
            <a:r>
              <a:rPr lang="en-GB" dirty="0"/>
              <a:t>CHANGES TO VAT – DIRECT</a:t>
            </a:r>
          </a:p>
        </p:txBody>
      </p:sp>
    </p:spTree>
    <p:extLst>
      <p:ext uri="{BB962C8B-B14F-4D97-AF65-F5344CB8AC3E}">
        <p14:creationId xmlns:p14="http://schemas.microsoft.com/office/powerpoint/2010/main" val="2860598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12B276-0E02-4D1A-9651-B50F9A7C66B5}"/>
              </a:ext>
            </a:extLst>
          </p:cNvPr>
          <p:cNvSpPr>
            <a:spLocks noGrp="1"/>
          </p:cNvSpPr>
          <p:nvPr>
            <p:ph idx="1"/>
          </p:nvPr>
        </p:nvSpPr>
        <p:spPr/>
        <p:txBody>
          <a:bodyPr/>
          <a:lstStyle/>
          <a:p>
            <a:r>
              <a:rPr lang="en-GB" dirty="0"/>
              <a:t>VATA 1994, Schedule 8, Group 19 (divergence starts here)</a:t>
            </a:r>
          </a:p>
          <a:p>
            <a:r>
              <a:rPr lang="en-GB" dirty="0"/>
              <a:t>Mutual assistance – replaced by TCA</a:t>
            </a:r>
          </a:p>
          <a:p>
            <a:r>
              <a:rPr lang="en-GB" dirty="0"/>
              <a:t>Implementing Regulation remains</a:t>
            </a:r>
          </a:p>
          <a:p>
            <a:r>
              <a:rPr lang="en-GB" dirty="0"/>
              <a:t>VIES (VAT Information Exchange System) no longer validates UK VAT registrations</a:t>
            </a:r>
          </a:p>
          <a:p>
            <a:pPr lvl="1"/>
            <a:r>
              <a:rPr lang="en-GB" dirty="0"/>
              <a:t>Except “XI” - NI </a:t>
            </a:r>
          </a:p>
          <a:p>
            <a:pPr lvl="1"/>
            <a:endParaRPr lang="en-GB" dirty="0"/>
          </a:p>
        </p:txBody>
      </p:sp>
      <p:sp>
        <p:nvSpPr>
          <p:cNvPr id="3" name="Footer Placeholder 2">
            <a:extLst>
              <a:ext uri="{FF2B5EF4-FFF2-40B4-BE49-F238E27FC236}">
                <a16:creationId xmlns:a16="http://schemas.microsoft.com/office/drawing/2014/main" id="{C7E5F31E-889D-4F7E-93DD-E90675B861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ED96CF4B-91E8-4568-B1B9-9B013E8A57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8ACE5F3F-B968-4ED8-9789-6B8B127B0573}"/>
              </a:ext>
            </a:extLst>
          </p:cNvPr>
          <p:cNvSpPr>
            <a:spLocks noGrp="1"/>
          </p:cNvSpPr>
          <p:nvPr>
            <p:ph type="title"/>
          </p:nvPr>
        </p:nvSpPr>
        <p:spPr/>
        <p:txBody>
          <a:bodyPr/>
          <a:lstStyle/>
          <a:p>
            <a:r>
              <a:rPr lang="en-GB" dirty="0"/>
              <a:t>CHANGES TO VAT - DIRECT</a:t>
            </a:r>
          </a:p>
        </p:txBody>
      </p:sp>
    </p:spTree>
    <p:extLst>
      <p:ext uri="{BB962C8B-B14F-4D97-AF65-F5344CB8AC3E}">
        <p14:creationId xmlns:p14="http://schemas.microsoft.com/office/powerpoint/2010/main" val="2397688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F6DC2F-2E00-4FC1-845D-C3487B768A94}"/>
              </a:ext>
            </a:extLst>
          </p:cNvPr>
          <p:cNvSpPr>
            <a:spLocks noGrp="1"/>
          </p:cNvSpPr>
          <p:nvPr>
            <p:ph idx="1"/>
          </p:nvPr>
        </p:nvSpPr>
        <p:spPr/>
        <p:txBody>
          <a:bodyPr/>
          <a:lstStyle/>
          <a:p>
            <a:r>
              <a:rPr lang="en-US" dirty="0"/>
              <a:t>EU Customs legislation would be “retained EU law”, but …</a:t>
            </a:r>
          </a:p>
          <a:p>
            <a:r>
              <a:rPr lang="en-US" dirty="0"/>
              <a:t>Excluded by Taxation (Cross-border Trade) Act 2018</a:t>
            </a:r>
          </a:p>
          <a:p>
            <a:r>
              <a:rPr lang="en-US" dirty="0"/>
              <a:t>Changes to Customs regime has implications for VAT: s.16 VATA.</a:t>
            </a:r>
          </a:p>
          <a:p>
            <a:endParaRPr lang="en-GB" dirty="0"/>
          </a:p>
        </p:txBody>
      </p:sp>
      <p:sp>
        <p:nvSpPr>
          <p:cNvPr id="3" name="Footer Placeholder 2">
            <a:extLst>
              <a:ext uri="{FF2B5EF4-FFF2-40B4-BE49-F238E27FC236}">
                <a16:creationId xmlns:a16="http://schemas.microsoft.com/office/drawing/2014/main" id="{F14E09ED-B4D9-4DC0-91D4-EA4351F8CF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60C3D1B1-2695-4AFF-9622-041AD05BEB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08EA44A8-F5EB-41B8-8AD3-9273F417CBDC}"/>
              </a:ext>
            </a:extLst>
          </p:cNvPr>
          <p:cNvSpPr>
            <a:spLocks noGrp="1"/>
          </p:cNvSpPr>
          <p:nvPr>
            <p:ph type="title"/>
          </p:nvPr>
        </p:nvSpPr>
        <p:spPr/>
        <p:txBody>
          <a:bodyPr/>
          <a:lstStyle/>
          <a:p>
            <a:r>
              <a:rPr lang="en-GB" dirty="0"/>
              <a:t>CHANGES TO VAT - INDIRECT</a:t>
            </a:r>
          </a:p>
        </p:txBody>
      </p:sp>
    </p:spTree>
    <p:extLst>
      <p:ext uri="{BB962C8B-B14F-4D97-AF65-F5344CB8AC3E}">
        <p14:creationId xmlns:p14="http://schemas.microsoft.com/office/powerpoint/2010/main" val="2312774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0DAC8-626F-481C-AAD6-2E38CCA86997}"/>
              </a:ext>
            </a:extLst>
          </p:cNvPr>
          <p:cNvSpPr>
            <a:spLocks noGrp="1"/>
          </p:cNvSpPr>
          <p:nvPr>
            <p:ph idx="1"/>
          </p:nvPr>
        </p:nvSpPr>
        <p:spPr/>
        <p:txBody>
          <a:bodyPr/>
          <a:lstStyle/>
          <a:p>
            <a:r>
              <a:rPr lang="en-US" sz="2400" dirty="0"/>
              <a:t>VAT rates</a:t>
            </a:r>
          </a:p>
          <a:p>
            <a:r>
              <a:rPr lang="en-US" sz="2400" dirty="0"/>
              <a:t>Territorial considerations (Channel Islands, Isle of Man)</a:t>
            </a:r>
          </a:p>
          <a:p>
            <a:r>
              <a:rPr lang="en-US" sz="2400" dirty="0"/>
              <a:t>Administration</a:t>
            </a:r>
          </a:p>
          <a:p>
            <a:pPr lvl="1"/>
            <a:r>
              <a:rPr lang="en-US" sz="1800" dirty="0"/>
              <a:t>VIES replaced with UK system; NI still in VIES</a:t>
            </a:r>
          </a:p>
          <a:p>
            <a:r>
              <a:rPr lang="en-US" sz="2400" dirty="0"/>
              <a:t>Registration (e.g.)</a:t>
            </a:r>
          </a:p>
          <a:p>
            <a:pPr lvl="1"/>
            <a:r>
              <a:rPr lang="en-US" sz="1800" dirty="0"/>
              <a:t>Supplies of B2C digital services to consumers in the EU -  VAT MOSS no longer available in UK - (Union and Non-Union schemes)</a:t>
            </a:r>
          </a:p>
          <a:p>
            <a:pPr lvl="1"/>
            <a:r>
              <a:rPr lang="en-US" sz="1800" dirty="0"/>
              <a:t>Overseas businesses must register in UK for supplies to UK consumers</a:t>
            </a:r>
          </a:p>
          <a:p>
            <a:pPr lvl="1"/>
            <a:r>
              <a:rPr lang="en-US" sz="1800" dirty="0"/>
              <a:t>Digital services threshold abolished – place of supply is where consumer belongs in all cases</a:t>
            </a:r>
          </a:p>
          <a:p>
            <a:endParaRPr lang="en-GB" sz="2800" dirty="0"/>
          </a:p>
        </p:txBody>
      </p:sp>
      <p:sp>
        <p:nvSpPr>
          <p:cNvPr id="3" name="Footer Placeholder 2">
            <a:extLst>
              <a:ext uri="{FF2B5EF4-FFF2-40B4-BE49-F238E27FC236}">
                <a16:creationId xmlns:a16="http://schemas.microsoft.com/office/drawing/2014/main" id="{7821AACC-9094-4B16-AD85-0E40DD5241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1C73234F-04FB-4F18-ABA3-52E6F95C88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95EA2F93-1B20-4DD4-A5CC-87920DCED882}"/>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3531044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0DAC8-626F-481C-AAD6-2E38CCA86997}"/>
              </a:ext>
            </a:extLst>
          </p:cNvPr>
          <p:cNvSpPr>
            <a:spLocks noGrp="1"/>
          </p:cNvSpPr>
          <p:nvPr>
            <p:ph idx="1"/>
          </p:nvPr>
        </p:nvSpPr>
        <p:spPr/>
        <p:txBody>
          <a:bodyPr/>
          <a:lstStyle/>
          <a:p>
            <a:r>
              <a:rPr lang="en-US" sz="2400" dirty="0"/>
              <a:t>Registration (e.g.)</a:t>
            </a:r>
          </a:p>
          <a:p>
            <a:pPr lvl="1"/>
            <a:r>
              <a:rPr lang="en-US" sz="2400" dirty="0"/>
              <a:t>EU simplification measures re movements of goods (call-off stock, triangulation) unavailable (apart from NI)</a:t>
            </a:r>
          </a:p>
          <a:p>
            <a:pPr lvl="1"/>
            <a:r>
              <a:rPr lang="en-US" sz="2400" dirty="0"/>
              <a:t>EU Distance selling rules for B2C sales no longer apply</a:t>
            </a:r>
          </a:p>
          <a:p>
            <a:pPr lvl="2"/>
            <a:r>
              <a:rPr lang="en-US" dirty="0"/>
              <a:t>EU established businesses making B2C  supplies of goods to consumers in GB may be subject to new rules in T(PP)A 2020 s.7 schedule 3</a:t>
            </a:r>
          </a:p>
          <a:p>
            <a:pPr lvl="3"/>
            <a:r>
              <a:rPr lang="en-US" dirty="0"/>
              <a:t>New VAT rules in cases involving supplies of goods by persons established outside the UK facilitated by online marketplaces and importation into UK of goods of a low value (&lt;£135)</a:t>
            </a:r>
          </a:p>
        </p:txBody>
      </p:sp>
      <p:sp>
        <p:nvSpPr>
          <p:cNvPr id="3" name="Footer Placeholder 2">
            <a:extLst>
              <a:ext uri="{FF2B5EF4-FFF2-40B4-BE49-F238E27FC236}">
                <a16:creationId xmlns:a16="http://schemas.microsoft.com/office/drawing/2014/main" id="{7821AACC-9094-4B16-AD85-0E40DD5241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1C73234F-04FB-4F18-ABA3-52E6F95C88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95EA2F93-1B20-4DD4-A5CC-87920DCED882}"/>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1147939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4F543-B0F2-4FCE-B4C4-004A65AEE674}"/>
              </a:ext>
            </a:extLst>
          </p:cNvPr>
          <p:cNvSpPr>
            <a:spLocks noGrp="1"/>
          </p:cNvSpPr>
          <p:nvPr>
            <p:ph idx="1"/>
          </p:nvPr>
        </p:nvSpPr>
        <p:spPr>
          <a:xfrm>
            <a:off x="457200" y="1417638"/>
            <a:ext cx="8229600" cy="4525963"/>
          </a:xfrm>
        </p:spPr>
        <p:txBody>
          <a:bodyPr/>
          <a:lstStyle/>
          <a:p>
            <a:r>
              <a:rPr lang="en-US" sz="2400" dirty="0"/>
              <a:t>Supplies</a:t>
            </a:r>
          </a:p>
          <a:p>
            <a:pPr lvl="1"/>
            <a:r>
              <a:rPr lang="en-US" sz="2000" dirty="0"/>
              <a:t>Place of supply of services – broadly as before, but …</a:t>
            </a:r>
          </a:p>
          <a:p>
            <a:pPr lvl="1"/>
            <a:r>
              <a:rPr lang="en-US" sz="2000" dirty="0"/>
              <a:t>EU Member States now same as rest of world.</a:t>
            </a:r>
          </a:p>
          <a:p>
            <a:pPr lvl="1"/>
            <a:r>
              <a:rPr lang="en-US" sz="2000" dirty="0"/>
              <a:t>Changes to special rules in VATA Schedule 4A and </a:t>
            </a:r>
            <a:r>
              <a:rPr lang="en-US" sz="1800" dirty="0"/>
              <a:t>use and enjoyment override</a:t>
            </a:r>
          </a:p>
          <a:p>
            <a:pPr lvl="3"/>
            <a:r>
              <a:rPr lang="en-US" sz="1600" dirty="0"/>
              <a:t>hire of means of transport</a:t>
            </a:r>
          </a:p>
          <a:p>
            <a:pPr lvl="3"/>
            <a:r>
              <a:rPr lang="en-US" sz="1600" dirty="0"/>
              <a:t>hiring of goods</a:t>
            </a:r>
          </a:p>
          <a:p>
            <a:pPr lvl="3"/>
            <a:r>
              <a:rPr lang="en-US" sz="1600" dirty="0"/>
              <a:t>radio and TV broadcasting services</a:t>
            </a:r>
          </a:p>
          <a:p>
            <a:pPr lvl="3"/>
            <a:r>
              <a:rPr lang="en-US" sz="1600" dirty="0"/>
              <a:t>B2B electronically supplied services</a:t>
            </a:r>
          </a:p>
          <a:p>
            <a:pPr lvl="3"/>
            <a:r>
              <a:rPr lang="en-US" sz="1600" dirty="0"/>
              <a:t>B2B repair services under contracts of insurance</a:t>
            </a:r>
          </a:p>
          <a:p>
            <a:pPr lvl="3"/>
            <a:r>
              <a:rPr lang="en-US" sz="1600" dirty="0"/>
              <a:t>B2B telecommunication services</a:t>
            </a:r>
          </a:p>
          <a:p>
            <a:pPr lvl="1"/>
            <a:r>
              <a:rPr lang="en-US" sz="2000" dirty="0"/>
              <a:t>Use and enjoyment override rules can now change place of supply of services made between the UK and anywhere outside the UK.</a:t>
            </a:r>
            <a:endParaRPr lang="en-US" sz="2400" dirty="0"/>
          </a:p>
          <a:p>
            <a:pPr lvl="2"/>
            <a:endParaRPr lang="en-US" sz="2000" dirty="0"/>
          </a:p>
          <a:p>
            <a:endParaRPr lang="en-US" sz="2800" dirty="0"/>
          </a:p>
          <a:p>
            <a:endParaRPr lang="en-GB" sz="2800" dirty="0"/>
          </a:p>
        </p:txBody>
      </p:sp>
      <p:sp>
        <p:nvSpPr>
          <p:cNvPr id="3" name="Footer Placeholder 2">
            <a:extLst>
              <a:ext uri="{FF2B5EF4-FFF2-40B4-BE49-F238E27FC236}">
                <a16:creationId xmlns:a16="http://schemas.microsoft.com/office/drawing/2014/main" id="{8DE9BD49-26EA-4F0D-88AE-D7E6EC2B9FCB}"/>
              </a:ext>
            </a:extLst>
          </p:cNvPr>
          <p:cNvSpPr>
            <a:spLocks noGrp="1"/>
          </p:cNvSpPr>
          <p:nvPr>
            <p:ph type="ftr" sz="quarter" idx="11"/>
          </p:nvPr>
        </p:nvSpPr>
        <p:spPr>
          <a:xfrm>
            <a:off x="3124200" y="6389836"/>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C63BDAF6-12FC-4C3E-A093-F1828AD15D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BF57AC1A-21FB-44C7-9206-9540808CCA5A}"/>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1536983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4F543-B0F2-4FCE-B4C4-004A65AEE674}"/>
              </a:ext>
            </a:extLst>
          </p:cNvPr>
          <p:cNvSpPr>
            <a:spLocks noGrp="1"/>
          </p:cNvSpPr>
          <p:nvPr>
            <p:ph idx="1"/>
          </p:nvPr>
        </p:nvSpPr>
        <p:spPr>
          <a:xfrm>
            <a:off x="457200" y="1633686"/>
            <a:ext cx="8229600" cy="4525963"/>
          </a:xfrm>
        </p:spPr>
        <p:txBody>
          <a:bodyPr/>
          <a:lstStyle/>
          <a:p>
            <a:r>
              <a:rPr lang="en-US" sz="2400" dirty="0"/>
              <a:t>Supplies</a:t>
            </a:r>
          </a:p>
          <a:p>
            <a:pPr lvl="1"/>
            <a:r>
              <a:rPr lang="en-US" sz="2000" dirty="0"/>
              <a:t>B2C intangible services – VATA Schedule 4A, para 16</a:t>
            </a:r>
          </a:p>
          <a:p>
            <a:pPr lvl="1"/>
            <a:r>
              <a:rPr lang="en-US" sz="2000" dirty="0"/>
              <a:t>Intangible services includes services of consultants, lawyers, accountants, supply of staff and advertising services. </a:t>
            </a:r>
          </a:p>
          <a:p>
            <a:pPr lvl="1"/>
            <a:r>
              <a:rPr lang="en-US" sz="2000" dirty="0"/>
              <a:t>From 1.1.20, B2C supplies of intangible services to consumers belonging in all countries other than the UK (and IoM) are outside the scope of UK VAT.</a:t>
            </a:r>
          </a:p>
          <a:p>
            <a:pPr lvl="1"/>
            <a:r>
              <a:rPr lang="en-US" sz="2000" dirty="0"/>
              <a:t>No UK use and enjoyment override.</a:t>
            </a:r>
          </a:p>
          <a:p>
            <a:pPr lvl="2"/>
            <a:endParaRPr lang="en-US" sz="2000" dirty="0"/>
          </a:p>
          <a:p>
            <a:endParaRPr lang="en-US" sz="2800" dirty="0"/>
          </a:p>
          <a:p>
            <a:endParaRPr lang="en-GB" sz="2800" dirty="0"/>
          </a:p>
        </p:txBody>
      </p:sp>
      <p:sp>
        <p:nvSpPr>
          <p:cNvPr id="3" name="Footer Placeholder 2">
            <a:extLst>
              <a:ext uri="{FF2B5EF4-FFF2-40B4-BE49-F238E27FC236}">
                <a16:creationId xmlns:a16="http://schemas.microsoft.com/office/drawing/2014/main" id="{8DE9BD49-26EA-4F0D-88AE-D7E6EC2B9FCB}"/>
              </a:ext>
            </a:extLst>
          </p:cNvPr>
          <p:cNvSpPr>
            <a:spLocks noGrp="1"/>
          </p:cNvSpPr>
          <p:nvPr>
            <p:ph type="ftr" sz="quarter" idx="11"/>
          </p:nvPr>
        </p:nvSpPr>
        <p:spPr>
          <a:xfrm>
            <a:off x="3124200" y="6389836"/>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C63BDAF6-12FC-4C3E-A093-F1828AD15D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BF57AC1A-21FB-44C7-9206-9540808CCA5A}"/>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2043054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E798CD-CC7A-42BC-A6A7-B70E64D14C68}"/>
              </a:ext>
            </a:extLst>
          </p:cNvPr>
          <p:cNvSpPr>
            <a:spLocks noGrp="1"/>
          </p:cNvSpPr>
          <p:nvPr>
            <p:ph idx="1"/>
          </p:nvPr>
        </p:nvSpPr>
        <p:spPr/>
        <p:txBody>
          <a:bodyPr/>
          <a:lstStyle/>
          <a:p>
            <a:r>
              <a:rPr lang="en-US" dirty="0"/>
              <a:t>Imports and acquisitions</a:t>
            </a:r>
          </a:p>
          <a:p>
            <a:pPr lvl="1"/>
            <a:r>
              <a:rPr lang="en-US" dirty="0"/>
              <a:t>Acquisition VAT abolished (except NI)</a:t>
            </a:r>
          </a:p>
          <a:p>
            <a:pPr lvl="1"/>
            <a:r>
              <a:rPr lang="en-US" dirty="0"/>
              <a:t>Goods moving to GB from EU are [regarded as] imports.</a:t>
            </a:r>
          </a:p>
          <a:p>
            <a:pPr lvl="1"/>
            <a:r>
              <a:rPr lang="en-US" dirty="0"/>
              <a:t>Movements of goods between GB and NI are [regarded as] imports / exports.</a:t>
            </a:r>
          </a:p>
          <a:p>
            <a:pPr lvl="1"/>
            <a:r>
              <a:rPr lang="en-US" dirty="0"/>
              <a:t>Movements of goods between NI and EU are treated as acquisitions / despatches.</a:t>
            </a:r>
          </a:p>
        </p:txBody>
      </p:sp>
      <p:sp>
        <p:nvSpPr>
          <p:cNvPr id="3" name="Footer Placeholder 2">
            <a:extLst>
              <a:ext uri="{FF2B5EF4-FFF2-40B4-BE49-F238E27FC236}">
                <a16:creationId xmlns:a16="http://schemas.microsoft.com/office/drawing/2014/main" id="{98AFA433-2247-430D-A9B7-155F566258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04415BD0-9DF2-415F-9D56-5707F9FDAC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01D0C161-C9C9-401D-8813-1FD2957A1583}"/>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243253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73CF2D-4866-4F05-AF95-A61335BB3A76}"/>
              </a:ext>
            </a:extLst>
          </p:cNvPr>
          <p:cNvSpPr>
            <a:spLocks noGrp="1"/>
          </p:cNvSpPr>
          <p:nvPr>
            <p:ph idx="1"/>
          </p:nvPr>
        </p:nvSpPr>
        <p:spPr/>
        <p:txBody>
          <a:bodyPr lIns="91440" tIns="45720" rIns="91440" bIns="45720" anchor="t"/>
          <a:lstStyle/>
          <a:p>
            <a:r>
              <a:rPr lang="en-GB" sz="1800">
                <a:ea typeface="+mn-lt"/>
                <a:cs typeface="+mn-lt"/>
              </a:rPr>
              <a:t>EU (Future Relationship) Act 2020</a:t>
            </a:r>
          </a:p>
          <a:p>
            <a:endParaRPr lang="en-GB" sz="1800" dirty="0">
              <a:ea typeface="+mn-lt"/>
              <a:cs typeface="+mn-lt"/>
            </a:endParaRPr>
          </a:p>
          <a:p>
            <a:r>
              <a:rPr lang="en-GB" sz="1800">
                <a:ea typeface="+mn-lt"/>
                <a:cs typeface="+mn-lt"/>
              </a:rPr>
              <a:t>Section 29(1) of EURA: </a:t>
            </a:r>
            <a:r>
              <a:rPr lang="en-GB" sz="1800" i="1">
                <a:ea typeface="+mn-lt"/>
                <a:cs typeface="+mn-lt"/>
              </a:rPr>
              <a:t>“Existing domestic law has effect on and after the relevant day with such modifications as are required for the purposes of implementing in that law the [TCA] … so far as the agreement concerned is not otherwise so implemented and so far as such implementation is necessary for the purposes of complying with the international obligations of the United Kingdom under the agreement.”  </a:t>
            </a:r>
            <a:r>
              <a:rPr lang="en-GB" sz="1800">
                <a:ea typeface="+mn-lt"/>
                <a:cs typeface="+mn-lt"/>
              </a:rPr>
              <a:t>Note section 29(2) EUFRA.</a:t>
            </a:r>
            <a:endParaRPr lang="en-GB"/>
          </a:p>
          <a:p>
            <a:r>
              <a:rPr lang="en-GB" sz="1800">
                <a:ea typeface="+mn-lt"/>
                <a:cs typeface="+mn-lt"/>
              </a:rPr>
              <a:t>Section 30 of EURA: "</a:t>
            </a:r>
            <a:r>
              <a:rPr lang="en-GB" sz="1800" i="1">
                <a:ea typeface="+mn-lt"/>
                <a:cs typeface="+mn-lt"/>
              </a:rPr>
              <a:t>A court or tribunal must have regard to Article COMPROV.13 of the Trade and Cooperation Agreement (public international law) when interpreting that agreement or any supplementing agreement"</a:t>
            </a:r>
          </a:p>
          <a:p>
            <a:r>
              <a:rPr lang="en-GB" sz="1800">
                <a:cs typeface="Calibri"/>
              </a:rPr>
              <a:t>See COMPROV. 13:  provisions of TCA shall be interpreted in good faith, in accordance with ordinary </a:t>
            </a:r>
            <a:r>
              <a:rPr lang="en-GB" sz="1800" dirty="0">
                <a:cs typeface="Calibri"/>
              </a:rPr>
              <a:t>meaning</a:t>
            </a:r>
            <a:endParaRPr lang="en-GB" sz="1800">
              <a:cs typeface="Calibri"/>
            </a:endParaRPr>
          </a:p>
          <a:p>
            <a:r>
              <a:rPr lang="en-GB" sz="1800">
                <a:ea typeface="+mn-lt"/>
                <a:cs typeface="+mn-lt"/>
              </a:rPr>
              <a:t>See also section 22 for specific provisions on VAT and mutual assistance</a:t>
            </a:r>
          </a:p>
          <a:p>
            <a:pPr marL="0" indent="0">
              <a:buNone/>
            </a:pPr>
            <a:endParaRPr lang="en-GB" sz="1800" dirty="0">
              <a:cs typeface="Calibri"/>
            </a:endParaRPr>
          </a:p>
        </p:txBody>
      </p:sp>
      <p:sp>
        <p:nvSpPr>
          <p:cNvPr id="3" name="Footer Placeholder 2">
            <a:extLst>
              <a:ext uri="{FF2B5EF4-FFF2-40B4-BE49-F238E27FC236}">
                <a16:creationId xmlns:a16="http://schemas.microsoft.com/office/drawing/2014/main" id="{FE0275B9-AD06-44A9-844F-F10E7FDB206E}"/>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E95CC8FB-F5C5-4B73-9A91-198C9C1A8F04}"/>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633726D7-862E-43D1-971F-6CFA9F476715}"/>
              </a:ext>
            </a:extLst>
          </p:cNvPr>
          <p:cNvSpPr>
            <a:spLocks noGrp="1"/>
          </p:cNvSpPr>
          <p:nvPr>
            <p:ph type="title"/>
          </p:nvPr>
        </p:nvSpPr>
        <p:spPr/>
        <p:txBody>
          <a:bodyPr lIns="91440" tIns="45720" rIns="91440" bIns="45720" rtlCol="0" anchor="t">
            <a:normAutofit/>
          </a:bodyPr>
          <a:lstStyle/>
          <a:p>
            <a:r>
              <a:rPr lang="en-GB">
                <a:cs typeface="Calibri"/>
              </a:rPr>
              <a:t>But sort of...</a:t>
            </a:r>
            <a:endParaRPr lang="en-GB" dirty="0">
              <a:cs typeface="Calibri"/>
            </a:endParaRPr>
          </a:p>
        </p:txBody>
      </p:sp>
    </p:spTree>
    <p:extLst>
      <p:ext uri="{BB962C8B-B14F-4D97-AF65-F5344CB8AC3E}">
        <p14:creationId xmlns:p14="http://schemas.microsoft.com/office/powerpoint/2010/main" val="2588580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76613D-43FF-4B76-9812-E75D3F5FD01C}"/>
              </a:ext>
            </a:extLst>
          </p:cNvPr>
          <p:cNvPicPr>
            <a:picLocks noGrp="1" noChangeAspect="1"/>
          </p:cNvPicPr>
          <p:nvPr>
            <p:ph idx="1"/>
          </p:nvPr>
        </p:nvPicPr>
        <p:blipFill>
          <a:blip r:embed="rId2"/>
          <a:stretch>
            <a:fillRect/>
          </a:stretch>
        </p:blipFill>
        <p:spPr>
          <a:xfrm>
            <a:off x="457200" y="1898651"/>
            <a:ext cx="8229600" cy="3886896"/>
          </a:xfrm>
          <a:prstGeom prst="rect">
            <a:avLst/>
          </a:prstGeom>
        </p:spPr>
      </p:pic>
      <p:sp>
        <p:nvSpPr>
          <p:cNvPr id="3" name="Footer Placeholder 2">
            <a:extLst>
              <a:ext uri="{FF2B5EF4-FFF2-40B4-BE49-F238E27FC236}">
                <a16:creationId xmlns:a16="http://schemas.microsoft.com/office/drawing/2014/main" id="{E79042F1-A4F2-4CF2-BFE3-4AFD29C14D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5392952C-9B74-44CF-BEE6-C03C0AC1A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C0DB956A-30F3-4E02-9CAC-74B4E56536A1}"/>
              </a:ext>
            </a:extLst>
          </p:cNvPr>
          <p:cNvSpPr>
            <a:spLocks noGrp="1"/>
          </p:cNvSpPr>
          <p:nvPr>
            <p:ph type="title"/>
          </p:nvPr>
        </p:nvSpPr>
        <p:spPr/>
        <p:txBody>
          <a:bodyPr>
            <a:normAutofit fontScale="90000"/>
          </a:bodyPr>
          <a:lstStyle/>
          <a:p>
            <a:r>
              <a:rPr lang="en-GB" dirty="0"/>
              <a:t>PARTICULAR AREAS</a:t>
            </a:r>
            <a:br>
              <a:rPr lang="en-GB" dirty="0"/>
            </a:br>
            <a:r>
              <a:rPr lang="en-GB" dirty="0"/>
              <a:t>(Commission graphic)	</a:t>
            </a:r>
          </a:p>
        </p:txBody>
      </p:sp>
    </p:spTree>
    <p:extLst>
      <p:ext uri="{BB962C8B-B14F-4D97-AF65-F5344CB8AC3E}">
        <p14:creationId xmlns:p14="http://schemas.microsoft.com/office/powerpoint/2010/main" val="1204357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DE6233-8A0B-413C-89AE-88AE90E90304}"/>
              </a:ext>
            </a:extLst>
          </p:cNvPr>
          <p:cNvSpPr>
            <a:spLocks noGrp="1"/>
          </p:cNvSpPr>
          <p:nvPr>
            <p:ph idx="1"/>
          </p:nvPr>
        </p:nvSpPr>
        <p:spPr/>
        <p:txBody>
          <a:bodyPr/>
          <a:lstStyle/>
          <a:p>
            <a:r>
              <a:rPr lang="en-GB" sz="2000" dirty="0"/>
              <a:t>VATA, Schedule 9ZA (</a:t>
            </a:r>
            <a:r>
              <a:rPr lang="en-US" sz="2000" dirty="0"/>
              <a:t>VAT ON ACQUISITIONS IN NORTHERN IRELAND FROM MEMBER STATES)</a:t>
            </a:r>
          </a:p>
          <a:p>
            <a:r>
              <a:rPr lang="en-US" sz="2000" dirty="0"/>
              <a:t>VATA, Schedule </a:t>
            </a:r>
            <a:r>
              <a:rPr lang="en-GB" sz="2000" dirty="0"/>
              <a:t>9ZB (</a:t>
            </a:r>
            <a:r>
              <a:rPr lang="en-US" sz="2000" dirty="0"/>
              <a:t>GOODS REMOVED TO OR FROM NORTHERN IRELAND AND SUPPLY RULES)</a:t>
            </a:r>
          </a:p>
          <a:p>
            <a:r>
              <a:rPr lang="en-US" sz="2000" dirty="0"/>
              <a:t>VATA Schedule 9ZC (ONLINE SALES BY OVERSEAS PERSONS AND LOW VALUE IMPORTATIONS: MODIFICATIONS RELATING TO THE NORTHERN IRELAND PROTOCOL)</a:t>
            </a:r>
            <a:r>
              <a:rPr lang="en-US" sz="2800" dirty="0"/>
              <a:t>.</a:t>
            </a:r>
            <a:endParaRPr lang="en-GB" sz="2800" dirty="0"/>
          </a:p>
          <a:p>
            <a:pPr lvl="1"/>
            <a:r>
              <a:rPr lang="en-GB" sz="2400" dirty="0"/>
              <a:t>Inserted by </a:t>
            </a:r>
            <a:r>
              <a:rPr lang="en-US" sz="2400" dirty="0"/>
              <a:t>Taxation (Post-transition Period) Act 2020</a:t>
            </a:r>
          </a:p>
          <a:p>
            <a:r>
              <a:rPr lang="en-GB" sz="2800" dirty="0"/>
              <a:t>Guidance (HMRC)</a:t>
            </a:r>
          </a:p>
          <a:p>
            <a:pPr lvl="1"/>
            <a:r>
              <a:rPr lang="en-US" sz="2400" dirty="0">
                <a:hlinkClick r:id="rId2"/>
              </a:rPr>
              <a:t>Changes to accounting for VAT for Northern Ireland and Great Britain from 1 January 2021 - GOV.UK (www.gov.uk)</a:t>
            </a:r>
            <a:endParaRPr lang="en-GB" sz="2400" dirty="0"/>
          </a:p>
          <a:p>
            <a:pPr marL="0" indent="0">
              <a:buNone/>
            </a:pPr>
            <a:endParaRPr lang="en-GB" dirty="0"/>
          </a:p>
          <a:p>
            <a:pPr lvl="1"/>
            <a:endParaRPr lang="en-GB" dirty="0"/>
          </a:p>
        </p:txBody>
      </p:sp>
      <p:sp>
        <p:nvSpPr>
          <p:cNvPr id="3" name="Footer Placeholder 2">
            <a:extLst>
              <a:ext uri="{FF2B5EF4-FFF2-40B4-BE49-F238E27FC236}">
                <a16:creationId xmlns:a16="http://schemas.microsoft.com/office/drawing/2014/main" id="{02B71D9A-1D3F-4E6C-8E4E-36F1A89DAB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4AADF8DE-4C2B-4A01-9366-3CCA969E53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FB49CB4D-3DF3-4664-9B3A-73BA1B4D7478}"/>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635587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8A9B41-A39A-4566-BEB4-6F0CF7E7D95C}"/>
              </a:ext>
            </a:extLst>
          </p:cNvPr>
          <p:cNvSpPr>
            <a:spLocks noGrp="1"/>
          </p:cNvSpPr>
          <p:nvPr>
            <p:ph idx="1"/>
          </p:nvPr>
        </p:nvSpPr>
        <p:spPr/>
        <p:txBody>
          <a:bodyPr/>
          <a:lstStyle/>
          <a:p>
            <a:r>
              <a:rPr lang="en-GB" dirty="0"/>
              <a:t>Imports</a:t>
            </a:r>
          </a:p>
          <a:p>
            <a:pPr lvl="1"/>
            <a:r>
              <a:rPr lang="en-GB" dirty="0"/>
              <a:t>Transitional provisions for import declarations, etc, until 30 June 2021</a:t>
            </a:r>
          </a:p>
          <a:p>
            <a:pPr lvl="1"/>
            <a:r>
              <a:rPr lang="en-US" dirty="0"/>
              <a:t>Abolition of Low Value Consignment Relief for  EU goods.</a:t>
            </a:r>
          </a:p>
        </p:txBody>
      </p:sp>
      <p:sp>
        <p:nvSpPr>
          <p:cNvPr id="3" name="Footer Placeholder 2">
            <a:extLst>
              <a:ext uri="{FF2B5EF4-FFF2-40B4-BE49-F238E27FC236}">
                <a16:creationId xmlns:a16="http://schemas.microsoft.com/office/drawing/2014/main" id="{5B4F138D-A2ED-43C7-8E62-909BDE3FE5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7FB5561A-527B-4DB1-9451-1666B4B09D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B122ADC0-21E0-422A-AD34-04917CFF08E1}"/>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3394710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6397D0-A402-49BE-A611-2278D4852003}"/>
              </a:ext>
            </a:extLst>
          </p:cNvPr>
          <p:cNvSpPr>
            <a:spLocks noGrp="1"/>
          </p:cNvSpPr>
          <p:nvPr>
            <p:ph idx="1"/>
          </p:nvPr>
        </p:nvSpPr>
        <p:spPr>
          <a:xfrm>
            <a:off x="457200" y="1417638"/>
            <a:ext cx="8229600" cy="4525963"/>
          </a:xfrm>
        </p:spPr>
        <p:txBody>
          <a:bodyPr/>
          <a:lstStyle/>
          <a:p>
            <a:r>
              <a:rPr lang="en-US" sz="2800" dirty="0"/>
              <a:t>Input t</a:t>
            </a:r>
            <a:r>
              <a:rPr lang="en-GB" sz="2800" dirty="0"/>
              <a:t>ax:</a:t>
            </a:r>
          </a:p>
          <a:p>
            <a:pPr lvl="1"/>
            <a:r>
              <a:rPr lang="en-GB" sz="2400" dirty="0"/>
              <a:t>Goods imported from the EU</a:t>
            </a:r>
          </a:p>
          <a:p>
            <a:pPr lvl="1"/>
            <a:r>
              <a:rPr lang="en-GB" sz="2400" dirty="0"/>
              <a:t>Specified supplies</a:t>
            </a:r>
          </a:p>
          <a:p>
            <a:pPr lvl="2"/>
            <a:r>
              <a:rPr lang="en-GB" sz="2000" dirty="0"/>
              <a:t>Specified Supplies Order 1999 amended</a:t>
            </a:r>
          </a:p>
          <a:p>
            <a:pPr lvl="1"/>
            <a:r>
              <a:rPr lang="en-GB" sz="2400" dirty="0"/>
              <a:t>VAT incurred in EU member states</a:t>
            </a:r>
          </a:p>
          <a:p>
            <a:pPr lvl="2"/>
            <a:r>
              <a:rPr lang="en-GB" sz="2000" dirty="0">
                <a:hlinkClick r:id="rId2"/>
              </a:rPr>
              <a:t>HMRC Guidance</a:t>
            </a:r>
            <a:endParaRPr lang="en-GB" sz="2000" dirty="0"/>
          </a:p>
          <a:p>
            <a:pPr lvl="2"/>
            <a:r>
              <a:rPr lang="en-GB" sz="2000" dirty="0"/>
              <a:t>2008/9/EC or 13</a:t>
            </a:r>
            <a:r>
              <a:rPr lang="en-GB" sz="2000" baseline="30000" dirty="0"/>
              <a:t>th</a:t>
            </a:r>
            <a:r>
              <a:rPr lang="en-GB" sz="2000" dirty="0"/>
              <a:t> Directive?</a:t>
            </a:r>
          </a:p>
          <a:p>
            <a:pPr lvl="2"/>
            <a:r>
              <a:rPr lang="en-GB" sz="2000" dirty="0"/>
              <a:t>Remember Withdrawal Agreement!</a:t>
            </a:r>
          </a:p>
          <a:p>
            <a:pPr lvl="1"/>
            <a:r>
              <a:rPr lang="en-GB" sz="2400" dirty="0"/>
              <a:t>Partial Exemption Special Methods?</a:t>
            </a:r>
          </a:p>
          <a:p>
            <a:pPr lvl="2"/>
            <a:r>
              <a:rPr lang="en-GB" sz="2000" dirty="0"/>
              <a:t>See Reg.102(2A) VAT Regulations 1995</a:t>
            </a:r>
            <a:endParaRPr lang="en-GB" dirty="0"/>
          </a:p>
        </p:txBody>
      </p:sp>
      <p:sp>
        <p:nvSpPr>
          <p:cNvPr id="3" name="Footer Placeholder 2">
            <a:extLst>
              <a:ext uri="{FF2B5EF4-FFF2-40B4-BE49-F238E27FC236}">
                <a16:creationId xmlns:a16="http://schemas.microsoft.com/office/drawing/2014/main" id="{A0042EEF-166C-4F45-AE69-57A377147F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4C21A521-A784-490E-8B04-AFCA5651D0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A978CAD7-A470-4A65-928F-F0B03A5A9127}"/>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1258978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C70DBF-2BA6-46A1-9AC9-D8FD06872955}"/>
              </a:ext>
            </a:extLst>
          </p:cNvPr>
          <p:cNvSpPr>
            <a:spLocks noGrp="1"/>
          </p:cNvSpPr>
          <p:nvPr>
            <p:ph idx="1"/>
          </p:nvPr>
        </p:nvSpPr>
        <p:spPr/>
        <p:txBody>
          <a:bodyPr/>
          <a:lstStyle/>
          <a:p>
            <a:r>
              <a:rPr lang="en-GB" dirty="0"/>
              <a:t>Output tax</a:t>
            </a:r>
          </a:p>
          <a:p>
            <a:pPr lvl="1"/>
            <a:r>
              <a:rPr lang="en-GB" dirty="0"/>
              <a:t>Second-hand margin schemes in NI</a:t>
            </a:r>
          </a:p>
          <a:p>
            <a:pPr lvl="1"/>
            <a:r>
              <a:rPr lang="en-GB" dirty="0"/>
              <a:t>TOMS</a:t>
            </a:r>
          </a:p>
          <a:p>
            <a:pPr lvl="2"/>
            <a:r>
              <a:rPr lang="en-GB" dirty="0"/>
              <a:t>VAT (Tour Operators) Order 1987, SI 1987/1806 amended by VAT (Tour Operators) (Amendment) (EU Exit) Regulations 2019, SI 2019/73 </a:t>
            </a:r>
          </a:p>
          <a:p>
            <a:pPr lvl="1"/>
            <a:endParaRPr lang="en-GB" dirty="0"/>
          </a:p>
        </p:txBody>
      </p:sp>
      <p:sp>
        <p:nvSpPr>
          <p:cNvPr id="3" name="Footer Placeholder 2">
            <a:extLst>
              <a:ext uri="{FF2B5EF4-FFF2-40B4-BE49-F238E27FC236}">
                <a16:creationId xmlns:a16="http://schemas.microsoft.com/office/drawing/2014/main" id="{93E359A2-9FF6-42AF-9040-06C690B754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63081903-1F6D-4CE2-B09A-8FEDBD4321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09DB6613-8D34-4430-84BD-E8913E2389DE}"/>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2641875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324355-D628-465F-A5D2-9B56D8621CB1}"/>
              </a:ext>
            </a:extLst>
          </p:cNvPr>
          <p:cNvSpPr>
            <a:spLocks noGrp="1"/>
          </p:cNvSpPr>
          <p:nvPr>
            <p:ph idx="1"/>
          </p:nvPr>
        </p:nvSpPr>
        <p:spPr/>
        <p:txBody>
          <a:bodyPr/>
          <a:lstStyle/>
          <a:p>
            <a:r>
              <a:rPr lang="en-US" sz="2000" dirty="0"/>
              <a:t>Liability - Zero Rating</a:t>
            </a:r>
          </a:p>
          <a:p>
            <a:pPr lvl="2"/>
            <a:r>
              <a:rPr lang="en-US" sz="1600" dirty="0"/>
              <a:t>VATA, Sch 8, Group 19</a:t>
            </a:r>
          </a:p>
          <a:p>
            <a:pPr lvl="2"/>
            <a:r>
              <a:rPr lang="en-US" sz="1600" dirty="0"/>
              <a:t>VATA, Sch 8, Group 12, </a:t>
            </a:r>
          </a:p>
          <a:p>
            <a:pPr lvl="2"/>
            <a:r>
              <a:rPr lang="en-US" sz="1600" dirty="0"/>
              <a:t>Exports and despatches</a:t>
            </a:r>
          </a:p>
          <a:p>
            <a:r>
              <a:rPr lang="en-US" sz="2000" dirty="0"/>
              <a:t>Liability – Exemption</a:t>
            </a:r>
          </a:p>
          <a:p>
            <a:pPr lvl="1"/>
            <a:r>
              <a:rPr lang="en-US" sz="1800" dirty="0"/>
              <a:t>Fund Management – VATA Sch.9 Group 5 - although not really Brexit …</a:t>
            </a:r>
          </a:p>
          <a:p>
            <a:pPr lvl="2"/>
            <a:r>
              <a:rPr lang="en-US" sz="1600" dirty="0"/>
              <a:t>VAT (Finance) Order 2020 (SI 2020/209)</a:t>
            </a:r>
          </a:p>
          <a:p>
            <a:pPr lvl="2"/>
            <a:r>
              <a:rPr lang="en-US" sz="1600" dirty="0"/>
              <a:t>VAT (Miscellaneous Amendments and Transitional Provisions) (EU Exit) Regulations 2019 (SI 2019/1214)</a:t>
            </a:r>
            <a:endParaRPr lang="en-US" sz="1800" dirty="0"/>
          </a:p>
          <a:p>
            <a:r>
              <a:rPr lang="en-US" sz="2000" dirty="0"/>
              <a:t>Duty free and tax-free goods carried by passengers</a:t>
            </a:r>
          </a:p>
          <a:p>
            <a:pPr lvl="1"/>
            <a:r>
              <a:rPr lang="en-US" sz="1800" dirty="0"/>
              <a:t>Retail export scheme, sale of tax/duty free goods withdrawn in GB (not NI)</a:t>
            </a:r>
          </a:p>
          <a:p>
            <a:pPr lvl="1"/>
            <a:r>
              <a:rPr lang="en-US" sz="1800" dirty="0"/>
              <a:t>Withdrawal of scheme currently subject to JR.</a:t>
            </a:r>
            <a:endParaRPr lang="en-US" sz="2000" dirty="0"/>
          </a:p>
        </p:txBody>
      </p:sp>
      <p:sp>
        <p:nvSpPr>
          <p:cNvPr id="3" name="Footer Placeholder 2">
            <a:extLst>
              <a:ext uri="{FF2B5EF4-FFF2-40B4-BE49-F238E27FC236}">
                <a16:creationId xmlns:a16="http://schemas.microsoft.com/office/drawing/2014/main" id="{F33DBE70-3537-472F-BA6D-85F6171F65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BF0FF4F6-C304-4C41-B2B3-F5D45A7FCC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0B5769D8-EF61-4BCE-8224-6B7A3CC99B4C}"/>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3631316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701600-F5F2-47E5-9FEC-D62F10E5E879}"/>
              </a:ext>
            </a:extLst>
          </p:cNvPr>
          <p:cNvSpPr>
            <a:spLocks noGrp="1"/>
          </p:cNvSpPr>
          <p:nvPr>
            <p:ph idx="1"/>
          </p:nvPr>
        </p:nvSpPr>
        <p:spPr/>
        <p:txBody>
          <a:bodyPr/>
          <a:lstStyle/>
          <a:p>
            <a:r>
              <a:rPr lang="en-GB" dirty="0"/>
              <a:t>Returns, Payments, Repayments</a:t>
            </a:r>
          </a:p>
          <a:p>
            <a:pPr lvl="1"/>
            <a:r>
              <a:rPr lang="en-US" dirty="0">
                <a:hlinkClick r:id="rId2"/>
              </a:rPr>
              <a:t>postponed accounting for import VAT</a:t>
            </a:r>
            <a:endParaRPr lang="en-US" dirty="0"/>
          </a:p>
          <a:p>
            <a:pPr lvl="2"/>
            <a:r>
              <a:rPr lang="en-US" dirty="0"/>
              <a:t>In VAT return, not up-front.</a:t>
            </a:r>
          </a:p>
          <a:p>
            <a:pPr lvl="1"/>
            <a:r>
              <a:rPr lang="en-US" dirty="0">
                <a:hlinkClick r:id="rId3"/>
              </a:rPr>
              <a:t>R</a:t>
            </a:r>
            <a:r>
              <a:rPr lang="en-US" sz="2800" dirty="0">
                <a:hlinkClick r:id="rId3"/>
              </a:rPr>
              <a:t>ecovery</a:t>
            </a:r>
            <a:r>
              <a:rPr lang="en-US" dirty="0">
                <a:hlinkClick r:id="rId3"/>
              </a:rPr>
              <a:t> of VAT in EU member states</a:t>
            </a:r>
            <a:endParaRPr lang="en-US" dirty="0"/>
          </a:p>
          <a:p>
            <a:pPr lvl="1"/>
            <a:r>
              <a:rPr lang="en-US" dirty="0">
                <a:hlinkClick r:id="rId4"/>
              </a:rPr>
              <a:t>Recovery of VAT by non-UK businesses</a:t>
            </a:r>
            <a:endParaRPr lang="en-US" dirty="0"/>
          </a:p>
          <a:p>
            <a:pPr lvl="1"/>
            <a:r>
              <a:rPr lang="en-US" dirty="0"/>
              <a:t>Intrastat returns</a:t>
            </a:r>
          </a:p>
          <a:p>
            <a:pPr lvl="1"/>
            <a:r>
              <a:rPr lang="en-US" dirty="0"/>
              <a:t>EU Sales Statements / ESLs</a:t>
            </a:r>
          </a:p>
          <a:p>
            <a:pPr lvl="2"/>
            <a:r>
              <a:rPr lang="en-US" dirty="0">
                <a:hlinkClick r:id="rId5"/>
              </a:rPr>
              <a:t>Continue for NI</a:t>
            </a:r>
            <a:endParaRPr lang="en-GB" dirty="0"/>
          </a:p>
        </p:txBody>
      </p:sp>
      <p:sp>
        <p:nvSpPr>
          <p:cNvPr id="3" name="Footer Placeholder 2">
            <a:extLst>
              <a:ext uri="{FF2B5EF4-FFF2-40B4-BE49-F238E27FC236}">
                <a16:creationId xmlns:a16="http://schemas.microsoft.com/office/drawing/2014/main" id="{029C3654-4FC2-40D0-998C-7D6C6DFE6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1B106413-C45A-4E5B-BF28-5069556FC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05844BFD-95A9-44CE-BC16-87C6CD28D2A5}"/>
              </a:ext>
            </a:extLst>
          </p:cNvPr>
          <p:cNvSpPr>
            <a:spLocks noGrp="1"/>
          </p:cNvSpPr>
          <p:nvPr>
            <p:ph type="title"/>
          </p:nvPr>
        </p:nvSpPr>
        <p:spPr/>
        <p:txBody>
          <a:bodyPr/>
          <a:lstStyle/>
          <a:p>
            <a:r>
              <a:rPr lang="en-GB" dirty="0"/>
              <a:t>PARTICULAR AREAS</a:t>
            </a:r>
          </a:p>
        </p:txBody>
      </p:sp>
    </p:spTree>
    <p:extLst>
      <p:ext uri="{BB962C8B-B14F-4D97-AF65-F5344CB8AC3E}">
        <p14:creationId xmlns:p14="http://schemas.microsoft.com/office/powerpoint/2010/main" val="3766469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txBox="1">
            <a:spLocks/>
          </p:cNvSpPr>
          <p:nvPr/>
        </p:nvSpPr>
        <p:spPr bwMode="auto">
          <a:xfrm>
            <a:off x="1763713" y="1412875"/>
            <a:ext cx="7200900" cy="4397375"/>
          </a:xfrm>
          <a:prstGeom prst="rect">
            <a:avLst/>
          </a:prstGeom>
          <a:noFill/>
          <a:ln w="9525">
            <a:noFill/>
            <a:miter lim="800000"/>
            <a:headEnd/>
            <a:tailEnd/>
          </a:ln>
        </p:spPr>
        <p:txBody>
          <a:bodyPr/>
          <a:lstStyle/>
          <a:p>
            <a:pPr marL="571500" marR="0" lvl="1" indent="-57150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8E0000"/>
                </a:solidFill>
                <a:effectLst/>
                <a:uLnTx/>
                <a:uFillTx/>
                <a:latin typeface="Gill Sans MT" pitchFamily="34" charset="0"/>
                <a:ea typeface="+mn-ea"/>
                <a:cs typeface="Arial" charset="0"/>
              </a:rPr>
              <a:t>		</a:t>
            </a:r>
            <a:r>
              <a:rPr kumimoji="0" lang="en-US" sz="2800" b="0" i="0" u="none" strike="noStrike" kern="1200" cap="none" spc="0" normalizeH="0" baseline="0" noProof="0" dirty="0">
                <a:ln>
                  <a:noFill/>
                </a:ln>
                <a:solidFill>
                  <a:srgbClr val="8E0000"/>
                </a:solidFill>
                <a:effectLst/>
                <a:uLnTx/>
                <a:uFillTx/>
                <a:latin typeface="Gill Sans MT" pitchFamily="34" charset="0"/>
                <a:ea typeface="+mn-ea"/>
                <a:cs typeface="Arial" charset="0"/>
              </a:rPr>
              <a:t>		</a:t>
            </a:r>
            <a:endParaRPr kumimoji="0" lang="en-GB" sz="2800" b="0" i="0" u="none" strike="noStrike" kern="1200" cap="none" spc="0" normalizeH="0" baseline="0" noProof="0" dirty="0">
              <a:ln>
                <a:noFill/>
              </a:ln>
              <a:solidFill>
                <a:srgbClr val="8E0000"/>
              </a:solidFill>
              <a:effectLst/>
              <a:uLnTx/>
              <a:uFillTx/>
              <a:latin typeface="Gill Sans MT" pitchFamily="34" charset="0"/>
              <a:ea typeface="+mn-ea"/>
              <a:cs typeface="Arial" charset="0"/>
            </a:endParaRPr>
          </a:p>
          <a:p>
            <a:pPr marL="571500" marR="0" lvl="1" indent="-57150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8E0000"/>
                </a:solidFill>
                <a:effectLst/>
                <a:uLnTx/>
                <a:uFillTx/>
                <a:latin typeface="Gill Sans MT" pitchFamily="34" charset="0"/>
                <a:ea typeface="+mn-ea"/>
                <a:cs typeface="Arial" charset="0"/>
              </a:rPr>
              <a:t>		</a:t>
            </a:r>
          </a:p>
          <a:p>
            <a:pPr marL="571500" marR="0" lvl="1" indent="-57150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8E0000"/>
                </a:solidFill>
                <a:effectLst/>
                <a:uLnTx/>
                <a:uFillTx/>
                <a:latin typeface="Gill Sans MT" pitchFamily="34" charset="0"/>
                <a:ea typeface="+mn-ea"/>
                <a:cs typeface="Arial" charset="0"/>
              </a:rPr>
              <a:t>		Andrew Macnab		</a:t>
            </a:r>
          </a:p>
          <a:p>
            <a:pPr marL="571500" marR="0" lvl="1" indent="-5715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E0000"/>
                </a:solidFill>
                <a:effectLst/>
                <a:uLnTx/>
                <a:uFillTx/>
                <a:latin typeface="Gill Sans MT" pitchFamily="34" charset="0"/>
                <a:ea typeface="+mn-ea"/>
                <a:cs typeface="Arial" charset="0"/>
              </a:rPr>
              <a:t>		amacnab@monckton.com		</a:t>
            </a:r>
            <a:endParaRPr kumimoji="0" lang="en-GB" sz="2400" b="0" i="0" u="none" strike="noStrike" kern="1200" cap="none" spc="0" normalizeH="0" baseline="0" noProof="0" dirty="0">
              <a:ln>
                <a:noFill/>
              </a:ln>
              <a:solidFill>
                <a:srgbClr val="8E0000"/>
              </a:solidFill>
              <a:effectLst/>
              <a:uLnTx/>
              <a:uFillTx/>
              <a:latin typeface="Gill Sans MT" pitchFamily="34" charset="0"/>
              <a:ea typeface="+mn-ea"/>
              <a:cs typeface="Arial" charset="0"/>
            </a:endParaRPr>
          </a:p>
          <a:p>
            <a:pPr marL="571500" marR="0" lvl="1" indent="-57150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514350" marR="0" lvl="1" indent="-514350" algn="l" defTabSz="914400" rtl="0" eaLnBrk="1" fontAlgn="auto" latinLnBrk="0" hangingPunct="1">
              <a:lnSpc>
                <a:spcPct val="100000"/>
              </a:lnSpc>
              <a:spcBef>
                <a:spcPts val="0"/>
              </a:spcBef>
              <a:spcAft>
                <a:spcPts val="0"/>
              </a:spcAft>
              <a:buClrTx/>
              <a:buSzTx/>
              <a:buFontTx/>
              <a:buAutoNum type="alphaLcPeriod" startAt="2"/>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514350" marR="0" lvl="1" indent="-514350" algn="l" defTabSz="914400" rtl="0" eaLnBrk="1" fontAlgn="auto" latinLnBrk="0" hangingPunct="1">
              <a:lnSpc>
                <a:spcPct val="100000"/>
              </a:lnSpc>
              <a:spcBef>
                <a:spcPts val="0"/>
              </a:spcBef>
              <a:spcAft>
                <a:spcPts val="0"/>
              </a:spcAft>
              <a:buClrTx/>
              <a:buSzTx/>
              <a:buFontTx/>
              <a:buAutoNum type="alphaLcPeriod"/>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43" name="Picture 2" descr="S:\Marketing\New Marketing\DESIGN\MONCKTON LOGO.jpg"/>
          <p:cNvPicPr>
            <a:picLocks noChangeAspect="1" noChangeArrowheads="1"/>
          </p:cNvPicPr>
          <p:nvPr/>
        </p:nvPicPr>
        <p:blipFill>
          <a:blip r:embed="rId3" cstate="print"/>
          <a:srcRect/>
          <a:stretch>
            <a:fillRect/>
          </a:stretch>
        </p:blipFill>
        <p:spPr bwMode="auto">
          <a:xfrm>
            <a:off x="2776827" y="3212976"/>
            <a:ext cx="3571875" cy="1223962"/>
          </a:xfrm>
          <a:prstGeom prst="rect">
            <a:avLst/>
          </a:prstGeom>
          <a:noFill/>
          <a:ln w="9525">
            <a:noFill/>
            <a:miter lim="800000"/>
            <a:headEnd/>
            <a:tailEnd/>
          </a:ln>
        </p:spPr>
      </p:pic>
    </p:spTree>
    <p:extLst>
      <p:ext uri="{BB962C8B-B14F-4D97-AF65-F5344CB8AC3E}">
        <p14:creationId xmlns:p14="http://schemas.microsoft.com/office/powerpoint/2010/main" val="397634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11188" y="1268413"/>
            <a:ext cx="7464425" cy="2278062"/>
          </a:xfrm>
        </p:spPr>
        <p:txBody>
          <a:bodyPr rtlCol="0">
            <a:noAutofit/>
          </a:bodyPr>
          <a:lstStyle/>
          <a:p>
            <a:pPr algn="r" eaLnBrk="1" fontAlgn="auto" hangingPunct="1">
              <a:spcAft>
                <a:spcPts val="0"/>
              </a:spcAft>
              <a:defRPr/>
            </a:pPr>
            <a:r>
              <a:rPr lang="en-US" sz="4000" b="1" dirty="0">
                <a:solidFill>
                  <a:srgbClr val="8E0000"/>
                </a:solidFill>
                <a:latin typeface="Gill Sans MT" pitchFamily="34" charset="0"/>
                <a:ea typeface="+mn-ea"/>
                <a:cs typeface="Arial" charset="0"/>
              </a:rPr>
              <a:t>EU RELATIONS LAW</a:t>
            </a:r>
            <a:br>
              <a:rPr lang="en-US" sz="4000" b="1" dirty="0">
                <a:solidFill>
                  <a:srgbClr val="8E0000"/>
                </a:solidFill>
                <a:latin typeface="Gill Sans MT" pitchFamily="34" charset="0"/>
                <a:ea typeface="+mn-ea"/>
                <a:cs typeface="Arial" charset="0"/>
              </a:rPr>
            </a:br>
            <a:r>
              <a:rPr lang="en-US" sz="4000" dirty="0">
                <a:solidFill>
                  <a:srgbClr val="8E0000"/>
                </a:solidFill>
                <a:latin typeface="Gill Sans MT"/>
                <a:ea typeface="+mn-ea"/>
                <a:cs typeface="Arial" charset="0"/>
              </a:rPr>
              <a:t>Customs, after Brexit:</a:t>
            </a:r>
            <a:br>
              <a:rPr lang="en-US" sz="4000" dirty="0">
                <a:solidFill>
                  <a:srgbClr val="8E0000"/>
                </a:solidFill>
                <a:latin typeface="Gill Sans MT"/>
                <a:ea typeface="+mn-ea"/>
                <a:cs typeface="Arial" charset="0"/>
              </a:rPr>
            </a:br>
            <a:r>
              <a:rPr lang="en-US" sz="4000" dirty="0">
                <a:solidFill>
                  <a:srgbClr val="8E0000"/>
                </a:solidFill>
                <a:latin typeface="Gill Sans MT"/>
                <a:ea typeface="+mn-ea"/>
                <a:cs typeface="Arial" charset="0"/>
              </a:rPr>
              <a:t>- the origin of our problems?</a:t>
            </a:r>
            <a:br>
              <a:rPr lang="en-US" sz="4000" dirty="0">
                <a:solidFill>
                  <a:srgbClr val="8E0000"/>
                </a:solidFill>
                <a:latin typeface="Gill Sans MT"/>
                <a:ea typeface="+mn-ea"/>
                <a:cs typeface="Arial" charset="0"/>
              </a:rPr>
            </a:br>
            <a:br>
              <a:rPr lang="en-US" sz="4000" dirty="0">
                <a:solidFill>
                  <a:srgbClr val="8E0000"/>
                </a:solidFill>
                <a:latin typeface="Gill Sans MT" pitchFamily="34" charset="0"/>
                <a:ea typeface="+mn-ea"/>
                <a:cs typeface="Arial" charset="0"/>
              </a:rPr>
            </a:br>
            <a:endParaRPr lang="en-GB" sz="2800" dirty="0">
              <a:solidFill>
                <a:srgbClr val="8E0000"/>
              </a:solidFill>
              <a:latin typeface="Gill Sans MT" pitchFamily="34" charset="0"/>
              <a:ea typeface="+mn-ea"/>
              <a:cs typeface="Arial" charset="0"/>
            </a:endParaRPr>
          </a:p>
        </p:txBody>
      </p:sp>
      <p:sp>
        <p:nvSpPr>
          <p:cNvPr id="5" name="Rectangle 3"/>
          <p:cNvSpPr>
            <a:spLocks noGrp="1" noChangeArrowheads="1"/>
          </p:cNvSpPr>
          <p:nvPr>
            <p:ph type="subTitle" idx="1"/>
          </p:nvPr>
        </p:nvSpPr>
        <p:spPr>
          <a:xfrm>
            <a:off x="3492500" y="3429000"/>
            <a:ext cx="4535488" cy="2160588"/>
          </a:xfrm>
        </p:spPr>
        <p:txBody>
          <a:bodyPr rtlCol="0">
            <a:normAutofit/>
          </a:bodyPr>
          <a:lstStyle/>
          <a:p>
            <a:pPr algn="r" eaLnBrk="1" fontAlgn="auto" hangingPunct="1">
              <a:spcBef>
                <a:spcPct val="0"/>
              </a:spcBef>
              <a:spcAft>
                <a:spcPts val="0"/>
              </a:spcAft>
              <a:buFont typeface="Arial" pitchFamily="34" charset="0"/>
              <a:buNone/>
              <a:defRPr/>
            </a:pPr>
            <a:endParaRPr lang="en-GB" sz="2400" dirty="0">
              <a:solidFill>
                <a:srgbClr val="8E0000"/>
              </a:solidFill>
              <a:latin typeface="Gill Sans MT" pitchFamily="34" charset="0"/>
              <a:cs typeface="Arial" charset="0"/>
            </a:endParaRPr>
          </a:p>
          <a:p>
            <a:pPr algn="r" eaLnBrk="1" fontAlgn="auto" hangingPunct="1">
              <a:spcBef>
                <a:spcPct val="0"/>
              </a:spcBef>
              <a:spcAft>
                <a:spcPts val="0"/>
              </a:spcAft>
              <a:buFont typeface="Arial" pitchFamily="34" charset="0"/>
              <a:buNone/>
              <a:defRPr/>
            </a:pPr>
            <a:r>
              <a:rPr lang="en-GB" sz="2400" dirty="0">
                <a:solidFill>
                  <a:srgbClr val="8E0000"/>
                </a:solidFill>
                <a:latin typeface="Gill Sans MT" pitchFamily="34" charset="0"/>
                <a:cs typeface="Arial" charset="0"/>
              </a:rPr>
              <a:t>Ian Rogers QC</a:t>
            </a:r>
          </a:p>
          <a:p>
            <a:pPr algn="r" eaLnBrk="1" fontAlgn="auto" hangingPunct="1">
              <a:spcBef>
                <a:spcPct val="0"/>
              </a:spcBef>
              <a:spcAft>
                <a:spcPts val="0"/>
              </a:spcAft>
              <a:buFont typeface="Arial" pitchFamily="34" charset="0"/>
              <a:buNone/>
              <a:defRPr/>
            </a:pPr>
            <a:endParaRPr lang="en-GB" sz="2400" dirty="0">
              <a:solidFill>
                <a:srgbClr val="8E0000"/>
              </a:solidFill>
              <a:latin typeface="Gill Sans MT" pitchFamily="34" charset="0"/>
              <a:cs typeface="Arial" charset="0"/>
            </a:endParaRPr>
          </a:p>
          <a:p>
            <a:pPr algn="r" eaLnBrk="1" fontAlgn="auto" hangingPunct="1">
              <a:spcBef>
                <a:spcPct val="0"/>
              </a:spcBef>
              <a:spcAft>
                <a:spcPts val="0"/>
              </a:spcAft>
              <a:buFont typeface="Arial" pitchFamily="34" charset="0"/>
              <a:buNone/>
              <a:defRPr/>
            </a:pPr>
            <a:r>
              <a:rPr lang="en-GB" sz="2400" dirty="0">
                <a:solidFill>
                  <a:srgbClr val="8E0000"/>
                </a:solidFill>
                <a:latin typeface="Gill Sans MT" pitchFamily="34" charset="0"/>
                <a:cs typeface="Arial" charset="0"/>
              </a:rPr>
              <a:t>Monckton Chambers</a:t>
            </a:r>
          </a:p>
          <a:p>
            <a:pPr algn="l" eaLnBrk="1" fontAlgn="auto" hangingPunct="1">
              <a:lnSpc>
                <a:spcPct val="80000"/>
              </a:lnSpc>
              <a:spcAft>
                <a:spcPts val="0"/>
              </a:spcAft>
              <a:buFont typeface="Arial" pitchFamily="34" charset="0"/>
              <a:buNone/>
              <a:defRPr/>
            </a:pPr>
            <a:endParaRPr lang="en-GB" sz="2200" dirty="0">
              <a:solidFill>
                <a:srgbClr val="8E0000"/>
              </a:solidFill>
              <a:latin typeface="Gill Sans MT" pitchFamily="34" charset="0"/>
              <a:cs typeface="Arial" charset="0"/>
            </a:endParaRPr>
          </a:p>
          <a:p>
            <a:pPr eaLnBrk="1" fontAlgn="auto" hangingPunct="1">
              <a:lnSpc>
                <a:spcPct val="80000"/>
              </a:lnSpc>
              <a:spcAft>
                <a:spcPts val="0"/>
              </a:spcAft>
              <a:buFont typeface="Arial" pitchFamily="34" charset="0"/>
              <a:buNone/>
              <a:defRPr/>
            </a:pPr>
            <a:endParaRPr lang="en-GB" dirty="0">
              <a:latin typeface="Arial" charset="0"/>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Tree>
    <p:extLst>
      <p:ext uri="{BB962C8B-B14F-4D97-AF65-F5344CB8AC3E}">
        <p14:creationId xmlns:p14="http://schemas.microsoft.com/office/powerpoint/2010/main" val="3072564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1">
            <a:extLst>
              <a:ext uri="{FF2B5EF4-FFF2-40B4-BE49-F238E27FC236}">
                <a16:creationId xmlns:a16="http://schemas.microsoft.com/office/drawing/2014/main" id="{776ADECC-5F4A-48F3-A68F-3A2F8C3BA172}"/>
              </a:ext>
            </a:extLst>
          </p:cNvPr>
          <p:cNvSpPr>
            <a:spLocks noGrp="1"/>
          </p:cNvSpPr>
          <p:nvPr>
            <p:ph type="body" idx="1"/>
          </p:nvPr>
        </p:nvSpPr>
        <p:spPr>
          <a:xfrm>
            <a:off x="457200" y="1535113"/>
            <a:ext cx="4040188" cy="639762"/>
          </a:xfrm>
        </p:spPr>
        <p:txBody>
          <a:bodyPr/>
          <a:lstStyle/>
          <a:p>
            <a:r>
              <a:rPr lang="en-US" dirty="0"/>
              <a:t>What we </a:t>
            </a:r>
            <a:r>
              <a:rPr lang="en-US" u="sng" dirty="0"/>
              <a:t>had</a:t>
            </a:r>
          </a:p>
        </p:txBody>
      </p:sp>
      <p:sp>
        <p:nvSpPr>
          <p:cNvPr id="73" name="Text Placeholder 3">
            <a:extLst>
              <a:ext uri="{FF2B5EF4-FFF2-40B4-BE49-F238E27FC236}">
                <a16:creationId xmlns:a16="http://schemas.microsoft.com/office/drawing/2014/main" id="{95B6D3F6-A473-45A4-BF6E-D388F21FD775}"/>
              </a:ext>
            </a:extLst>
          </p:cNvPr>
          <p:cNvSpPr>
            <a:spLocks noGrp="1"/>
          </p:cNvSpPr>
          <p:nvPr>
            <p:ph type="body" sz="quarter" idx="3"/>
          </p:nvPr>
        </p:nvSpPr>
        <p:spPr>
          <a:xfrm>
            <a:off x="4645025" y="1535113"/>
            <a:ext cx="4041775" cy="639762"/>
          </a:xfrm>
        </p:spPr>
        <p:txBody>
          <a:bodyPr/>
          <a:lstStyle/>
          <a:p>
            <a:r>
              <a:rPr lang="en-US" dirty="0"/>
              <a:t>What we </a:t>
            </a:r>
            <a:r>
              <a:rPr lang="en-US" u="sng" dirty="0"/>
              <a:t>nearly had</a:t>
            </a:r>
          </a:p>
        </p:txBody>
      </p:sp>
      <p:sp>
        <p:nvSpPr>
          <p:cNvPr id="75" name="Content Placeholder 4">
            <a:extLst>
              <a:ext uri="{FF2B5EF4-FFF2-40B4-BE49-F238E27FC236}">
                <a16:creationId xmlns:a16="http://schemas.microsoft.com/office/drawing/2014/main" id="{860F165C-3105-43F6-AA04-626DFA95C006}"/>
              </a:ext>
            </a:extLst>
          </p:cNvPr>
          <p:cNvSpPr>
            <a:spLocks noGrp="1"/>
          </p:cNvSpPr>
          <p:nvPr>
            <p:ph sz="quarter" idx="4"/>
          </p:nvPr>
        </p:nvSpPr>
        <p:spPr>
          <a:xfrm>
            <a:off x="4645025" y="2174875"/>
            <a:ext cx="4041775" cy="3951288"/>
          </a:xfrm>
        </p:spPr>
        <p:txBody>
          <a:bodyPr/>
          <a:lstStyle/>
          <a:p>
            <a:pPr marL="457200" indent="-457200">
              <a:buAutoNum type="arabicParenBoth"/>
            </a:pPr>
            <a:r>
              <a:rPr lang="en-US" sz="2000" dirty="0"/>
              <a:t>FCA (Theresa May) </a:t>
            </a:r>
          </a:p>
          <a:p>
            <a:pPr marL="0" indent="0">
              <a:buNone/>
            </a:pPr>
            <a:r>
              <a:rPr lang="en-US" sz="2000" dirty="0"/>
              <a:t>- common rule book</a:t>
            </a:r>
          </a:p>
          <a:p>
            <a:pPr marL="0" indent="0">
              <a:buNone/>
            </a:pPr>
            <a:r>
              <a:rPr lang="en-US" sz="2000" dirty="0"/>
              <a:t>- frictionless trade</a:t>
            </a:r>
          </a:p>
          <a:p>
            <a:pPr marL="0" indent="0">
              <a:buNone/>
            </a:pPr>
            <a:r>
              <a:rPr lang="en-US" sz="2000" dirty="0"/>
              <a:t>- close to Customs Union</a:t>
            </a:r>
          </a:p>
          <a:p>
            <a:pPr marL="0" indent="0">
              <a:buNone/>
            </a:pPr>
            <a:r>
              <a:rPr lang="en-US" sz="2000" dirty="0"/>
              <a:t>- UK commitment to ongoing harmonization with EU rules</a:t>
            </a:r>
          </a:p>
          <a:p>
            <a:pPr marL="457200" indent="-457200">
              <a:buAutoNum type="arabicParenBoth" startAt="2"/>
            </a:pPr>
            <a:r>
              <a:rPr lang="en-US" sz="2000" dirty="0"/>
              <a:t>No Deal</a:t>
            </a:r>
          </a:p>
          <a:p>
            <a:pPr marL="0" indent="0">
              <a:buNone/>
            </a:pPr>
            <a:r>
              <a:rPr lang="en-US" sz="2000" dirty="0"/>
              <a:t>	- WTO Rules</a:t>
            </a:r>
          </a:p>
          <a:p>
            <a:pPr marL="0" indent="0">
              <a:buNone/>
            </a:pPr>
            <a:r>
              <a:rPr lang="en-US" sz="2000" dirty="0"/>
              <a:t>	- tariffs and quotas</a:t>
            </a:r>
          </a:p>
          <a:p>
            <a:pPr marL="0" indent="0">
              <a:buNone/>
            </a:pPr>
            <a:r>
              <a:rPr lang="en-US" sz="2000" i="1" dirty="0"/>
              <a:t>Thank goodness we avoided those tariffs…??</a:t>
            </a:r>
          </a:p>
        </p:txBody>
      </p:sp>
      <p:sp>
        <p:nvSpPr>
          <p:cNvPr id="4" name="Footer Placeholder 3"/>
          <p:cNvSpPr>
            <a:spLocks noGrp="1"/>
          </p:cNvSpPr>
          <p:nvPr>
            <p:ph type="ftr" sz="quarter" idx="11"/>
          </p:nvPr>
        </p:nvSpPr>
        <p:spPr>
          <a:xfrm>
            <a:off x="3124200" y="6356350"/>
            <a:ext cx="28956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5" name="Slide Number Placeholder 4"/>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3" name="Title 2"/>
          <p:cNvSpPr>
            <a:spLocks noGrp="1"/>
          </p:cNvSpPr>
          <p:nvPr>
            <p:ph type="title"/>
          </p:nvPr>
        </p:nvSpPr>
        <p:spPr>
          <a:xfrm>
            <a:off x="457200" y="274638"/>
            <a:ext cx="8229600" cy="1143000"/>
          </a:xfrm>
        </p:spPr>
        <p:txBody>
          <a:bodyPr>
            <a:normAutofit/>
          </a:bodyPr>
          <a:lstStyle/>
          <a:p>
            <a:r>
              <a:rPr lang="en-GB" sz="3600" dirty="0">
                <a:solidFill>
                  <a:srgbClr val="8E0000"/>
                </a:solidFill>
              </a:rPr>
              <a:t>What we had, nearly had, and have</a:t>
            </a:r>
          </a:p>
        </p:txBody>
      </p:sp>
      <p:sp>
        <p:nvSpPr>
          <p:cNvPr id="6" name="Content Placeholder 5">
            <a:extLst>
              <a:ext uri="{FF2B5EF4-FFF2-40B4-BE49-F238E27FC236}">
                <a16:creationId xmlns:a16="http://schemas.microsoft.com/office/drawing/2014/main" id="{E82D2178-4D53-45D1-8132-C1D64F2D0815}"/>
              </a:ext>
            </a:extLst>
          </p:cNvPr>
          <p:cNvSpPr>
            <a:spLocks noGrp="1"/>
          </p:cNvSpPr>
          <p:nvPr>
            <p:ph sz="half" idx="2"/>
          </p:nvPr>
        </p:nvSpPr>
        <p:spPr/>
        <p:txBody>
          <a:bodyPr/>
          <a:lstStyle/>
          <a:p>
            <a:r>
              <a:rPr lang="en-GB" dirty="0"/>
              <a:t>Customs Union</a:t>
            </a:r>
          </a:p>
          <a:p>
            <a:r>
              <a:rPr lang="en-GB" dirty="0"/>
              <a:t>Art 28-30 TFEU</a:t>
            </a:r>
          </a:p>
          <a:p>
            <a:r>
              <a:rPr lang="en-GB" dirty="0"/>
              <a:t>Art 29 TFEU</a:t>
            </a:r>
          </a:p>
          <a:p>
            <a:r>
              <a:rPr lang="en-GB" dirty="0"/>
              <a:t>Art 110-113 TFEU</a:t>
            </a:r>
          </a:p>
          <a:p>
            <a:r>
              <a:rPr lang="en-GB" dirty="0"/>
              <a:t>Art 34-37 TFEU</a:t>
            </a:r>
          </a:p>
          <a:p>
            <a:r>
              <a:rPr lang="en-GB" dirty="0"/>
              <a:t>Common Customs Tariff</a:t>
            </a:r>
          </a:p>
        </p:txBody>
      </p:sp>
    </p:spTree>
    <p:extLst>
      <p:ext uri="{BB962C8B-B14F-4D97-AF65-F5344CB8AC3E}">
        <p14:creationId xmlns:p14="http://schemas.microsoft.com/office/powerpoint/2010/main" val="225760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F0466-F18C-4943-96B4-F2A077F9D8A7}"/>
              </a:ext>
            </a:extLst>
          </p:cNvPr>
          <p:cNvSpPr>
            <a:spLocks noGrp="1"/>
          </p:cNvSpPr>
          <p:nvPr>
            <p:ph idx="1"/>
          </p:nvPr>
        </p:nvSpPr>
        <p:spPr/>
        <p:txBody>
          <a:bodyPr lIns="91440" tIns="45720" rIns="91440" bIns="45720" anchor="t"/>
          <a:lstStyle/>
          <a:p>
            <a:r>
              <a:rPr lang="en-GB" sz="2000" dirty="0">
                <a:ea typeface="+mn-lt"/>
                <a:cs typeface="+mn-lt"/>
              </a:rPr>
              <a:t>'Except as otherwise provided for in this Agreement, customs duties on all goods originating in the other Party shall be prohibited': GOODS.5 </a:t>
            </a:r>
          </a:p>
          <a:p>
            <a:r>
              <a:rPr lang="en-GB" sz="2000" dirty="0">
                <a:ea typeface="+mn-lt"/>
                <a:cs typeface="+mn-lt"/>
              </a:rPr>
              <a:t>The national treatment rule applies and import/export restrictions are largely prohibited (articles GOODS.4 and GOODS.10). </a:t>
            </a:r>
          </a:p>
          <a:p>
            <a:endParaRPr lang="en-GB" sz="2000" dirty="0">
              <a:cs typeface="Calibri"/>
            </a:endParaRPr>
          </a:p>
        </p:txBody>
      </p:sp>
      <p:sp>
        <p:nvSpPr>
          <p:cNvPr id="3" name="Footer Placeholder 2">
            <a:extLst>
              <a:ext uri="{FF2B5EF4-FFF2-40B4-BE49-F238E27FC236}">
                <a16:creationId xmlns:a16="http://schemas.microsoft.com/office/drawing/2014/main" id="{0ED2CDDA-2D22-46EF-964A-61CFF8B4BD98}"/>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0A6625F1-DAA0-4013-8220-F6FD6A5B758C}"/>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21E2882E-FA0C-46A3-8520-76D941A1B55F}"/>
              </a:ext>
            </a:extLst>
          </p:cNvPr>
          <p:cNvSpPr>
            <a:spLocks noGrp="1"/>
          </p:cNvSpPr>
          <p:nvPr>
            <p:ph type="title"/>
          </p:nvPr>
        </p:nvSpPr>
        <p:spPr/>
        <p:txBody>
          <a:bodyPr lIns="91440" tIns="45720" rIns="91440" bIns="45720" rtlCol="0" anchor="t">
            <a:normAutofit/>
          </a:bodyPr>
          <a:lstStyle/>
          <a:p>
            <a:r>
              <a:rPr lang="en-GB" dirty="0">
                <a:cs typeface="Calibri"/>
              </a:rPr>
              <a:t>Customs duties</a:t>
            </a:r>
            <a:endParaRPr lang="en-GB" dirty="0"/>
          </a:p>
        </p:txBody>
      </p:sp>
    </p:spTree>
    <p:extLst>
      <p:ext uri="{BB962C8B-B14F-4D97-AF65-F5344CB8AC3E}">
        <p14:creationId xmlns:p14="http://schemas.microsoft.com/office/powerpoint/2010/main" val="3264192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5DD33-A716-447C-857D-A703BBF120FD}"/>
              </a:ext>
            </a:extLst>
          </p:cNvPr>
          <p:cNvSpPr>
            <a:spLocks noGrp="1"/>
          </p:cNvSpPr>
          <p:nvPr>
            <p:ph type="body" idx="1"/>
          </p:nvPr>
        </p:nvSpPr>
        <p:spPr/>
        <p:txBody>
          <a:bodyPr/>
          <a:lstStyle/>
          <a:p>
            <a:r>
              <a:rPr lang="en-GB" sz="2000" dirty="0"/>
              <a:t>Customs duties</a:t>
            </a:r>
          </a:p>
        </p:txBody>
      </p:sp>
      <p:sp>
        <p:nvSpPr>
          <p:cNvPr id="4" name="Text Placeholder 3">
            <a:extLst>
              <a:ext uri="{FF2B5EF4-FFF2-40B4-BE49-F238E27FC236}">
                <a16:creationId xmlns:a16="http://schemas.microsoft.com/office/drawing/2014/main" id="{56C3A84F-6F53-4ACB-9A31-C64BD4ACD5CB}"/>
              </a:ext>
            </a:extLst>
          </p:cNvPr>
          <p:cNvSpPr>
            <a:spLocks noGrp="1"/>
          </p:cNvSpPr>
          <p:nvPr>
            <p:ph type="body" sz="quarter" idx="3"/>
          </p:nvPr>
        </p:nvSpPr>
        <p:spPr/>
        <p:txBody>
          <a:bodyPr/>
          <a:lstStyle/>
          <a:p>
            <a:r>
              <a:rPr lang="en-GB" sz="1800" dirty="0"/>
              <a:t>So why is everyone complaining about tariffs on goods?</a:t>
            </a:r>
          </a:p>
        </p:txBody>
      </p:sp>
      <p:sp>
        <p:nvSpPr>
          <p:cNvPr id="5" name="Content Placeholder 4">
            <a:extLst>
              <a:ext uri="{FF2B5EF4-FFF2-40B4-BE49-F238E27FC236}">
                <a16:creationId xmlns:a16="http://schemas.microsoft.com/office/drawing/2014/main" id="{32DC2DAC-27E8-4005-B0AF-CA9FA50C1F07}"/>
              </a:ext>
            </a:extLst>
          </p:cNvPr>
          <p:cNvSpPr>
            <a:spLocks noGrp="1"/>
          </p:cNvSpPr>
          <p:nvPr>
            <p:ph sz="quarter" idx="4"/>
          </p:nvPr>
        </p:nvSpPr>
        <p:spPr/>
        <p:txBody>
          <a:bodyPr/>
          <a:lstStyle/>
          <a:p>
            <a:endParaRPr lang="en-GB" dirty="0"/>
          </a:p>
          <a:p>
            <a:pPr marL="0" indent="0">
              <a:buNone/>
            </a:pPr>
            <a:r>
              <a:rPr lang="en-GB" sz="1800" dirty="0"/>
              <a:t>UK-EU TCA secures zero tariffs and quotas on goods moving between the EU and UK, </a:t>
            </a:r>
            <a:r>
              <a:rPr lang="en-GB" sz="1800" b="1" dirty="0"/>
              <a:t>PROVIDED</a:t>
            </a:r>
            <a:r>
              <a:rPr lang="en-GB" sz="1800" dirty="0"/>
              <a:t> those goods satisfy the </a:t>
            </a:r>
            <a:r>
              <a:rPr lang="en-GB" sz="1800" b="1" dirty="0"/>
              <a:t>rules of origin</a:t>
            </a:r>
            <a:r>
              <a:rPr lang="en-GB" sz="1800" dirty="0"/>
              <a:t>.</a:t>
            </a:r>
          </a:p>
          <a:p>
            <a:pPr>
              <a:buFontTx/>
              <a:buChar char="-"/>
            </a:pPr>
            <a:r>
              <a:rPr lang="en-GB" sz="1800" dirty="0"/>
              <a:t>RoO determine economic nationality of the goods, according to where products/input materials come used in their production come from.</a:t>
            </a:r>
          </a:p>
          <a:p>
            <a:pPr>
              <a:buFontTx/>
              <a:buChar char="-"/>
            </a:pPr>
            <a:r>
              <a:rPr lang="en-GB" sz="1800" dirty="0"/>
              <a:t>The biggest EU-UK trade problem post IP Completion Day.</a:t>
            </a:r>
          </a:p>
          <a:p>
            <a:pPr marL="0" indent="0">
              <a:buNone/>
            </a:pPr>
            <a:endParaRPr lang="en-GB" dirty="0"/>
          </a:p>
        </p:txBody>
      </p:sp>
      <p:sp>
        <p:nvSpPr>
          <p:cNvPr id="6" name="Footer Placeholder 5">
            <a:extLst>
              <a:ext uri="{FF2B5EF4-FFF2-40B4-BE49-F238E27FC236}">
                <a16:creationId xmlns:a16="http://schemas.microsoft.com/office/drawing/2014/main" id="{F38217FA-F3F7-47C1-B2B1-ABDABA664D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7" name="Slide Number Placeholder 6">
            <a:extLst>
              <a:ext uri="{FF2B5EF4-FFF2-40B4-BE49-F238E27FC236}">
                <a16:creationId xmlns:a16="http://schemas.microsoft.com/office/drawing/2014/main" id="{35F6D198-1B8F-41E9-878D-355069611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8" name="Title 7">
            <a:extLst>
              <a:ext uri="{FF2B5EF4-FFF2-40B4-BE49-F238E27FC236}">
                <a16:creationId xmlns:a16="http://schemas.microsoft.com/office/drawing/2014/main" id="{FD3AA45F-8025-4D28-AB42-EB22C98A79B9}"/>
              </a:ext>
            </a:extLst>
          </p:cNvPr>
          <p:cNvSpPr>
            <a:spLocks noGrp="1"/>
          </p:cNvSpPr>
          <p:nvPr>
            <p:ph type="title"/>
          </p:nvPr>
        </p:nvSpPr>
        <p:spPr/>
        <p:txBody>
          <a:bodyPr/>
          <a:lstStyle/>
          <a:p>
            <a:r>
              <a:rPr lang="en-GB" dirty="0"/>
              <a:t>What we </a:t>
            </a:r>
            <a:r>
              <a:rPr lang="en-GB" u="sng" dirty="0"/>
              <a:t>now </a:t>
            </a:r>
            <a:r>
              <a:rPr lang="en-GB" dirty="0"/>
              <a:t>have</a:t>
            </a:r>
          </a:p>
        </p:txBody>
      </p:sp>
      <p:sp>
        <p:nvSpPr>
          <p:cNvPr id="3" name="Content Placeholder 2">
            <a:extLst>
              <a:ext uri="{FF2B5EF4-FFF2-40B4-BE49-F238E27FC236}">
                <a16:creationId xmlns:a16="http://schemas.microsoft.com/office/drawing/2014/main" id="{908FC1EB-94D0-43D7-9A32-C52B34E314A7}"/>
              </a:ext>
            </a:extLst>
          </p:cNvPr>
          <p:cNvSpPr>
            <a:spLocks noGrp="1"/>
          </p:cNvSpPr>
          <p:nvPr>
            <p:ph sz="half" idx="2"/>
          </p:nvPr>
        </p:nvSpPr>
        <p:spPr/>
        <p:txBody>
          <a:bodyPr/>
          <a:lstStyle/>
          <a:p>
            <a:r>
              <a:rPr lang="en-GB" sz="2000" dirty="0">
                <a:ea typeface="+mn-lt"/>
                <a:cs typeface="+mn-lt"/>
              </a:rPr>
              <a:t>'Except as otherwise provided for in this Agreement, customs duties on all goods originating in the other Party shall be prohibited': GOODS.5 </a:t>
            </a:r>
          </a:p>
          <a:p>
            <a:r>
              <a:rPr lang="en-GB" sz="2000" dirty="0">
                <a:ea typeface="+mn-lt"/>
                <a:cs typeface="+mn-lt"/>
              </a:rPr>
              <a:t>The national treatment rule applies and import/export restrictions are largely prohibited (articles GOODS.4 and GOODS.10). </a:t>
            </a:r>
          </a:p>
          <a:p>
            <a:endParaRPr lang="en-GB" dirty="0"/>
          </a:p>
        </p:txBody>
      </p:sp>
    </p:spTree>
    <p:extLst>
      <p:ext uri="{BB962C8B-B14F-4D97-AF65-F5344CB8AC3E}">
        <p14:creationId xmlns:p14="http://schemas.microsoft.com/office/powerpoint/2010/main" val="1020824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FF7D9A-FA64-4CB1-93F4-8351B466B0BD}"/>
              </a:ext>
            </a:extLst>
          </p:cNvPr>
          <p:cNvSpPr>
            <a:spLocks noGrp="1"/>
          </p:cNvSpPr>
          <p:nvPr>
            <p:ph idx="1"/>
          </p:nvPr>
        </p:nvSpPr>
        <p:spPr/>
        <p:txBody>
          <a:bodyPr/>
          <a:lstStyle/>
          <a:p>
            <a:r>
              <a:rPr lang="en-GB" sz="2800" dirty="0"/>
              <a:t>Purpose:</a:t>
            </a:r>
          </a:p>
          <a:p>
            <a:pPr marL="0" indent="0">
              <a:buNone/>
            </a:pPr>
            <a:endParaRPr lang="en-GB" sz="2800" dirty="0"/>
          </a:p>
          <a:p>
            <a:pPr marL="0" indent="0">
              <a:buNone/>
            </a:pPr>
            <a:r>
              <a:rPr lang="en-GB" sz="2800" dirty="0"/>
              <a:t>(1) Anti-avoidance: Prevent goods manufactured in 3</a:t>
            </a:r>
            <a:r>
              <a:rPr lang="en-GB" sz="2800" baseline="30000" dirty="0"/>
              <a:t>rd</a:t>
            </a:r>
            <a:r>
              <a:rPr lang="en-GB" sz="2800" dirty="0"/>
              <a:t> countries being routed through UK or EU to avoid paying 3</a:t>
            </a:r>
            <a:r>
              <a:rPr lang="en-GB" sz="2800" baseline="30000" dirty="0"/>
              <a:t>rd</a:t>
            </a:r>
            <a:r>
              <a:rPr lang="en-GB" sz="2800" dirty="0"/>
              <a:t> country tariffs.</a:t>
            </a:r>
          </a:p>
          <a:p>
            <a:pPr marL="0" indent="0">
              <a:buNone/>
            </a:pPr>
            <a:r>
              <a:rPr lang="en-GB" sz="2800" dirty="0"/>
              <a:t>(2) Maintains standards: Can’t claim preferential tariff treatment by buying goods from country with low labour standards, repackage them and sell into EU.</a:t>
            </a:r>
          </a:p>
        </p:txBody>
      </p:sp>
      <p:sp>
        <p:nvSpPr>
          <p:cNvPr id="3" name="Footer Placeholder 2">
            <a:extLst>
              <a:ext uri="{FF2B5EF4-FFF2-40B4-BE49-F238E27FC236}">
                <a16:creationId xmlns:a16="http://schemas.microsoft.com/office/drawing/2014/main" id="{191C865C-89B9-4CA6-B388-B65B270BF8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B81DFD30-9C10-45FD-89C0-CD4BA01DC2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E09DAEDE-4787-4E4C-816F-79E0717A3C05}"/>
              </a:ext>
            </a:extLst>
          </p:cNvPr>
          <p:cNvSpPr>
            <a:spLocks noGrp="1"/>
          </p:cNvSpPr>
          <p:nvPr>
            <p:ph type="title"/>
          </p:nvPr>
        </p:nvSpPr>
        <p:spPr/>
        <p:txBody>
          <a:bodyPr>
            <a:normAutofit/>
          </a:bodyPr>
          <a:lstStyle/>
          <a:p>
            <a:r>
              <a:rPr lang="en-GB" sz="3200" dirty="0">
                <a:cs typeface="Calibri"/>
              </a:rPr>
              <a:t>What are the “Rules of origin” all about?</a:t>
            </a:r>
            <a:endParaRPr lang="en-GB" sz="3200" dirty="0"/>
          </a:p>
        </p:txBody>
      </p:sp>
    </p:spTree>
    <p:extLst>
      <p:ext uri="{BB962C8B-B14F-4D97-AF65-F5344CB8AC3E}">
        <p14:creationId xmlns:p14="http://schemas.microsoft.com/office/powerpoint/2010/main" val="1534653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9BEB-5DC8-4DEA-A97D-A18C6125C4E1}"/>
              </a:ext>
            </a:extLst>
          </p:cNvPr>
          <p:cNvSpPr>
            <a:spLocks noGrp="1"/>
          </p:cNvSpPr>
          <p:nvPr>
            <p:ph type="title"/>
          </p:nvPr>
        </p:nvSpPr>
        <p:spPr/>
        <p:txBody>
          <a:bodyPr>
            <a:normAutofit/>
          </a:bodyPr>
          <a:lstStyle/>
          <a:p>
            <a:r>
              <a:rPr lang="en-GB" dirty="0">
                <a:solidFill>
                  <a:srgbClr val="862633"/>
                </a:solidFill>
                <a:cs typeface="Calibri"/>
              </a:rPr>
              <a:t>Surprised by RoO problems?</a:t>
            </a:r>
          </a:p>
        </p:txBody>
      </p:sp>
      <p:sp>
        <p:nvSpPr>
          <p:cNvPr id="3" name="Content Placeholder 2">
            <a:extLst>
              <a:ext uri="{FF2B5EF4-FFF2-40B4-BE49-F238E27FC236}">
                <a16:creationId xmlns:a16="http://schemas.microsoft.com/office/drawing/2014/main" id="{8F911963-FFC8-47DE-863C-D04C5441DD67}"/>
              </a:ext>
            </a:extLst>
          </p:cNvPr>
          <p:cNvSpPr>
            <a:spLocks noGrp="1"/>
          </p:cNvSpPr>
          <p:nvPr>
            <p:ph idx="1"/>
          </p:nvPr>
        </p:nvSpPr>
        <p:spPr/>
        <p:txBody>
          <a:bodyPr/>
          <a:lstStyle/>
          <a:p>
            <a:r>
              <a:rPr lang="en-GB" dirty="0"/>
              <a:t>Familiar part of FTAs</a:t>
            </a:r>
          </a:p>
          <a:p>
            <a:r>
              <a:rPr lang="en-GB" dirty="0"/>
              <a:t>We knew the EU is inflexible in approach to rules of origin</a:t>
            </a:r>
          </a:p>
          <a:p>
            <a:r>
              <a:rPr lang="en-GB" dirty="0"/>
              <a:t>Should large businesses have been better prepared?</a:t>
            </a:r>
          </a:p>
          <a:p>
            <a:r>
              <a:rPr lang="en-GB" dirty="0"/>
              <a:t>Lack of expertise in the UK</a:t>
            </a:r>
          </a:p>
          <a:p>
            <a:r>
              <a:rPr lang="en-GB" dirty="0"/>
              <a:t>24 December 2020 – No Deal avoided</a:t>
            </a:r>
          </a:p>
          <a:p>
            <a:endParaRPr lang="en-GB" dirty="0"/>
          </a:p>
        </p:txBody>
      </p:sp>
    </p:spTree>
    <p:extLst>
      <p:ext uri="{BB962C8B-B14F-4D97-AF65-F5344CB8AC3E}">
        <p14:creationId xmlns:p14="http://schemas.microsoft.com/office/powerpoint/2010/main" val="3766229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33F62E-232A-4B9D-9292-CE0358C40634}"/>
              </a:ext>
            </a:extLst>
          </p:cNvPr>
          <p:cNvSpPr>
            <a:spLocks noGrp="1"/>
          </p:cNvSpPr>
          <p:nvPr>
            <p:ph idx="1"/>
          </p:nvPr>
        </p:nvSpPr>
        <p:spPr/>
        <p:txBody>
          <a:bodyPr/>
          <a:lstStyle/>
          <a:p>
            <a:r>
              <a:rPr lang="en-GB" sz="2200" dirty="0">
                <a:ea typeface="+mn-lt"/>
                <a:cs typeface="+mn-lt"/>
              </a:rPr>
              <a:t>3 ways in which products can satisfy the rules of origin :</a:t>
            </a:r>
          </a:p>
          <a:p>
            <a:pPr lvl="1"/>
            <a:r>
              <a:rPr lang="en-GB" sz="2200" dirty="0">
                <a:ea typeface="+mn-lt"/>
                <a:cs typeface="+mn-lt"/>
              </a:rPr>
              <a:t>they are 'wholly obtained' within either the UK or EU;</a:t>
            </a:r>
            <a:endParaRPr lang="en-GB" sz="2200" dirty="0">
              <a:cs typeface="Calibri"/>
            </a:endParaRPr>
          </a:p>
          <a:p>
            <a:pPr lvl="1"/>
            <a:r>
              <a:rPr lang="en-GB" sz="2200" dirty="0">
                <a:ea typeface="+mn-lt"/>
                <a:cs typeface="+mn-lt"/>
              </a:rPr>
              <a:t>they are produced 'exclusively from originating materials' in either the UK or EU; or</a:t>
            </a:r>
          </a:p>
          <a:p>
            <a:pPr lvl="1"/>
            <a:r>
              <a:rPr lang="en-GB" sz="2200" dirty="0">
                <a:ea typeface="+mn-lt"/>
                <a:cs typeface="+mn-lt"/>
              </a:rPr>
              <a:t>they incorporate 'non-originating materials' but satisfy specific requirements set out in the TCA.</a:t>
            </a:r>
          </a:p>
          <a:p>
            <a:r>
              <a:rPr lang="en-GB" sz="2200" dirty="0">
                <a:ea typeface="+mn-lt"/>
                <a:cs typeface="+mn-lt"/>
              </a:rPr>
              <a:t>(Bilateral) Cumulation: if a finished product originates in the UK and is then used as material in the production of a product in the EU (or vice versa), the UK product can be treated as originating material in the EU. This allows cross-border production processes across the UK and EU — e.g. car production — to continue without the loss of origin status at each stage of the production process.</a:t>
            </a:r>
            <a:endParaRPr lang="en-GB" sz="2200" dirty="0">
              <a:cs typeface="Calibri"/>
            </a:endParaRPr>
          </a:p>
          <a:p>
            <a:endParaRPr lang="en-GB" dirty="0"/>
          </a:p>
        </p:txBody>
      </p:sp>
      <p:sp>
        <p:nvSpPr>
          <p:cNvPr id="3" name="Footer Placeholder 2">
            <a:extLst>
              <a:ext uri="{FF2B5EF4-FFF2-40B4-BE49-F238E27FC236}">
                <a16:creationId xmlns:a16="http://schemas.microsoft.com/office/drawing/2014/main" id="{F1A339A0-CB2E-4734-A64A-69917BD0FE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C42D0523-560E-4FD9-BAD2-5821A9C987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4D366E58-2DD1-4151-83F1-6122E0924BC3}"/>
              </a:ext>
            </a:extLst>
          </p:cNvPr>
          <p:cNvSpPr>
            <a:spLocks noGrp="1"/>
          </p:cNvSpPr>
          <p:nvPr>
            <p:ph type="title"/>
          </p:nvPr>
        </p:nvSpPr>
        <p:spPr/>
        <p:txBody>
          <a:bodyPr>
            <a:normAutofit/>
          </a:bodyPr>
          <a:lstStyle/>
          <a:p>
            <a:r>
              <a:rPr lang="en-GB" dirty="0"/>
              <a:t>How to satisfy rules of origin</a:t>
            </a:r>
          </a:p>
        </p:txBody>
      </p:sp>
    </p:spTree>
    <p:extLst>
      <p:ext uri="{BB962C8B-B14F-4D97-AF65-F5344CB8AC3E}">
        <p14:creationId xmlns:p14="http://schemas.microsoft.com/office/powerpoint/2010/main" val="3401678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31AA43FD-9EF8-40AB-B27F-4B1A8BECE1ED}"/>
              </a:ext>
            </a:extLst>
          </p:cNvPr>
          <p:cNvSpPr>
            <a:spLocks noGrp="1"/>
          </p:cNvSpPr>
          <p:nvPr>
            <p:ph type="body" idx="1"/>
          </p:nvPr>
        </p:nvSpPr>
        <p:spPr>
          <a:xfrm>
            <a:off x="457200" y="1535113"/>
            <a:ext cx="4040188" cy="639762"/>
          </a:xfrm>
        </p:spPr>
        <p:txBody>
          <a:bodyPr/>
          <a:lstStyle/>
          <a:p>
            <a:r>
              <a:rPr lang="en-US" sz="2000" dirty="0"/>
              <a:t>+ not just Percy - up to 2000 other M&amp;S Food Hall products</a:t>
            </a:r>
          </a:p>
        </p:txBody>
      </p:sp>
      <p:pic>
        <p:nvPicPr>
          <p:cNvPr id="6" name="Content Placeholder 5">
            <a:extLst>
              <a:ext uri="{FF2B5EF4-FFF2-40B4-BE49-F238E27FC236}">
                <a16:creationId xmlns:a16="http://schemas.microsoft.com/office/drawing/2014/main" id="{718E3C7D-E78F-4837-8FF5-682A16543B64}"/>
              </a:ext>
            </a:extLst>
          </p:cNvPr>
          <p:cNvPicPr>
            <a:picLocks noGrp="1" noChangeAspect="1"/>
          </p:cNvPicPr>
          <p:nvPr>
            <p:ph sz="half" idx="2"/>
          </p:nvPr>
        </p:nvPicPr>
        <p:blipFill>
          <a:blip r:embed="rId3"/>
          <a:stretch>
            <a:fillRect/>
          </a:stretch>
        </p:blipFill>
        <p:spPr>
          <a:xfrm>
            <a:off x="807875" y="2174875"/>
            <a:ext cx="3338838" cy="3951288"/>
          </a:xfrm>
          <a:prstGeom prst="rect">
            <a:avLst/>
          </a:prstGeom>
          <a:noFill/>
        </p:spPr>
      </p:pic>
      <p:sp>
        <p:nvSpPr>
          <p:cNvPr id="13" name="Text Placeholder 3">
            <a:extLst>
              <a:ext uri="{FF2B5EF4-FFF2-40B4-BE49-F238E27FC236}">
                <a16:creationId xmlns:a16="http://schemas.microsoft.com/office/drawing/2014/main" id="{7DC6590C-6334-44C3-9E0B-612E22ACDEC2}"/>
              </a:ext>
            </a:extLst>
          </p:cNvPr>
          <p:cNvSpPr>
            <a:spLocks noGrp="1"/>
          </p:cNvSpPr>
          <p:nvPr>
            <p:ph type="body" sz="quarter" idx="3"/>
          </p:nvPr>
        </p:nvSpPr>
        <p:spPr>
          <a:xfrm>
            <a:off x="4645025" y="1535113"/>
            <a:ext cx="4041775" cy="639762"/>
          </a:xfrm>
        </p:spPr>
        <p:txBody>
          <a:bodyPr/>
          <a:lstStyle/>
          <a:p>
            <a:r>
              <a:rPr lang="en-US" sz="2000" dirty="0"/>
              <a:t>Hundreds of millions of euros in tariffs</a:t>
            </a:r>
          </a:p>
        </p:txBody>
      </p:sp>
      <p:sp>
        <p:nvSpPr>
          <p:cNvPr id="15" name="Content Placeholder 4">
            <a:extLst>
              <a:ext uri="{FF2B5EF4-FFF2-40B4-BE49-F238E27FC236}">
                <a16:creationId xmlns:a16="http://schemas.microsoft.com/office/drawing/2014/main" id="{CB665A3B-480E-4921-8400-568BF5688B56}"/>
              </a:ext>
            </a:extLst>
          </p:cNvPr>
          <p:cNvSpPr>
            <a:spLocks noGrp="1"/>
          </p:cNvSpPr>
          <p:nvPr>
            <p:ph sz="quarter" idx="4"/>
          </p:nvPr>
        </p:nvSpPr>
        <p:spPr>
          <a:xfrm>
            <a:off x="4645025" y="2174875"/>
            <a:ext cx="4041775" cy="3951288"/>
          </a:xfrm>
        </p:spPr>
        <p:txBody>
          <a:bodyPr/>
          <a:lstStyle/>
          <a:p>
            <a:endParaRPr lang="en-GB" dirty="0">
              <a:solidFill>
                <a:srgbClr val="8E0000"/>
              </a:solidFill>
              <a:hlinkClick r:id=""/>
            </a:endParaRPr>
          </a:p>
          <a:p>
            <a:endParaRPr lang="en-GB" dirty="0">
              <a:solidFill>
                <a:srgbClr val="8E0000"/>
              </a:solidFill>
              <a:hlinkClick r:id=""/>
            </a:endParaRPr>
          </a:p>
          <a:p>
            <a:r>
              <a:rPr lang="en-GB" sz="1800" dirty="0"/>
              <a:t>confectionery made in Germany, shipped to the UK, and then redistributed from UK to M&amp;S outlets in Ireland and elsewhere in the EU without any further processing taking place. </a:t>
            </a:r>
            <a:endParaRPr lang="en-GB" sz="1800" dirty="0">
              <a:solidFill>
                <a:srgbClr val="8E0000"/>
              </a:solidFill>
              <a:hlinkClick r:id="rId4"/>
            </a:endParaRPr>
          </a:p>
          <a:p>
            <a:endParaRPr lang="en-GB" dirty="0">
              <a:solidFill>
                <a:srgbClr val="8E0000"/>
              </a:solidFill>
              <a:hlinkClick r:id=""/>
            </a:endParaRPr>
          </a:p>
          <a:p>
            <a:pPr marL="0" indent="0">
              <a:buNone/>
            </a:pPr>
            <a:r>
              <a:rPr lang="en-GB" dirty="0">
                <a:solidFill>
                  <a:srgbClr val="8E0000"/>
                </a:solidFill>
                <a:hlinkClick r:id=""/>
              </a:rPr>
              <a:t>https://www.bbc.co.uk/news/55648201</a:t>
            </a:r>
            <a:endParaRPr lang="en-US" dirty="0"/>
          </a:p>
        </p:txBody>
      </p:sp>
      <p:sp>
        <p:nvSpPr>
          <p:cNvPr id="3" name="Footer Placeholder 2">
            <a:extLst>
              <a:ext uri="{FF2B5EF4-FFF2-40B4-BE49-F238E27FC236}">
                <a16:creationId xmlns:a16="http://schemas.microsoft.com/office/drawing/2014/main" id="{FCCE1AF0-72B2-46F0-A122-02D529AD2EF9}"/>
              </a:ext>
            </a:extLst>
          </p:cNvPr>
          <p:cNvSpPr>
            <a:spLocks noGrp="1"/>
          </p:cNvSpPr>
          <p:nvPr>
            <p:ph type="ftr" sz="quarter" idx="11"/>
          </p:nvPr>
        </p:nvSpPr>
        <p:spPr>
          <a:xfrm>
            <a:off x="3124200" y="6356350"/>
            <a:ext cx="28956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EEB796C0-36CC-4335-92C4-5E212DBEDB00}"/>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D946915C-02D7-478A-94D8-D446566A6E14}"/>
              </a:ext>
            </a:extLst>
          </p:cNvPr>
          <p:cNvSpPr>
            <a:spLocks noGrp="1"/>
          </p:cNvSpPr>
          <p:nvPr>
            <p:ph type="title"/>
          </p:nvPr>
        </p:nvSpPr>
        <p:spPr>
          <a:xfrm>
            <a:off x="457200" y="274638"/>
            <a:ext cx="8229600" cy="1143000"/>
          </a:xfrm>
        </p:spPr>
        <p:txBody>
          <a:bodyPr>
            <a:normAutofit/>
          </a:bodyPr>
          <a:lstStyle/>
          <a:p>
            <a:pPr>
              <a:lnSpc>
                <a:spcPct val="90000"/>
              </a:lnSpc>
            </a:pPr>
            <a:r>
              <a:rPr lang="en-GB" sz="3600" dirty="0">
                <a:solidFill>
                  <a:srgbClr val="8E0000"/>
                </a:solidFill>
              </a:rPr>
              <a:t>But what about Percy Pig?</a:t>
            </a:r>
            <a:br>
              <a:rPr lang="en-GB" sz="3600" dirty="0">
                <a:solidFill>
                  <a:srgbClr val="8E0000"/>
                </a:solidFill>
              </a:rPr>
            </a:br>
            <a:endParaRPr lang="en-GB" sz="3600" dirty="0">
              <a:solidFill>
                <a:srgbClr val="8E0000"/>
              </a:solidFill>
            </a:endParaRPr>
          </a:p>
        </p:txBody>
      </p:sp>
    </p:spTree>
    <p:extLst>
      <p:ext uri="{BB962C8B-B14F-4D97-AF65-F5344CB8AC3E}">
        <p14:creationId xmlns:p14="http://schemas.microsoft.com/office/powerpoint/2010/main" val="3229228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6C4A82-F230-4BDE-BD6A-9A6544890CC7}"/>
              </a:ext>
            </a:extLst>
          </p:cNvPr>
          <p:cNvSpPr>
            <a:spLocks noGrp="1"/>
          </p:cNvSpPr>
          <p:nvPr>
            <p:ph idx="1"/>
          </p:nvPr>
        </p:nvSpPr>
        <p:spPr/>
        <p:txBody>
          <a:bodyPr/>
          <a:lstStyle/>
          <a:p>
            <a:r>
              <a:rPr lang="en-GB" sz="2000" dirty="0">
                <a:cs typeface="Calibri"/>
              </a:rPr>
              <a:t>Specific rules for certain products contained in annexes ORIG-1 and ORIG-2. </a:t>
            </a:r>
            <a:endParaRPr lang="en-US" sz="2000" dirty="0">
              <a:cs typeface="Calibri"/>
            </a:endParaRPr>
          </a:p>
          <a:p>
            <a:r>
              <a:rPr lang="en-GB" sz="2000" dirty="0">
                <a:cs typeface="Calibri"/>
              </a:rPr>
              <a:t>There is a list of operations which are insufficient to confer origin (article ORIG.7) and a set of tolerances which are applicable (article ORIG.6). </a:t>
            </a:r>
            <a:endParaRPr lang="en-US" sz="2000" dirty="0">
              <a:cs typeface="Calibri"/>
            </a:endParaRPr>
          </a:p>
          <a:p>
            <a:r>
              <a:rPr lang="en-GB" sz="2000" dirty="0">
                <a:ea typeface="+mn-lt"/>
                <a:cs typeface="+mn-lt"/>
              </a:rPr>
              <a:t>There are origin quotas, treating goods as originating in the parties when they would not otherwise do so (annex ORIG-2A).</a:t>
            </a:r>
          </a:p>
          <a:p>
            <a:r>
              <a:rPr lang="en-GB" sz="2000" dirty="0">
                <a:ea typeface="+mn-lt"/>
                <a:cs typeface="+mn-lt"/>
              </a:rPr>
              <a:t>The procedural aspects of the origin rules are very important.</a:t>
            </a:r>
          </a:p>
          <a:p>
            <a:endParaRPr lang="en-GB" sz="2000" dirty="0">
              <a:cs typeface="Calibri"/>
              <a:hlinkClick r:id=""/>
            </a:endParaRPr>
          </a:p>
          <a:p>
            <a:pPr marL="0" indent="0">
              <a:buNone/>
            </a:pPr>
            <a:r>
              <a:rPr lang="en-GB" sz="2000" dirty="0">
                <a:cs typeface="Calibri"/>
                <a:hlinkClick r:id=""/>
              </a:rPr>
              <a:t>https://www.gov.uk/government/publications/rules-of-origin-for-goods-moving-between-the-uk-and-eu</a:t>
            </a:r>
            <a:r>
              <a:rPr lang="en-GB" sz="2000" dirty="0">
                <a:cs typeface="Calibri"/>
              </a:rPr>
              <a:t> </a:t>
            </a:r>
          </a:p>
          <a:p>
            <a:pPr marL="0" indent="0">
              <a:buNone/>
            </a:pPr>
            <a:r>
              <a:rPr lang="en-GB" sz="2000" dirty="0">
                <a:ea typeface="+mn-lt"/>
                <a:cs typeface="+mn-lt"/>
                <a:hlinkClick r:id="rId2"/>
              </a:rPr>
              <a:t>https://ec.europa.eu/taxation_customs/sites/taxation/files/eu-uk_tca_2021_guidance_section_2_origin_procedures.pdf</a:t>
            </a:r>
            <a:r>
              <a:rPr lang="en-GB" sz="2000" dirty="0">
                <a:ea typeface="+mn-lt"/>
                <a:cs typeface="+mn-lt"/>
              </a:rPr>
              <a:t> </a:t>
            </a:r>
            <a:endParaRPr lang="en-GB" sz="2000" dirty="0">
              <a:cs typeface="Calibri"/>
            </a:endParaRPr>
          </a:p>
          <a:p>
            <a:endParaRPr lang="en-GB" sz="2400" dirty="0">
              <a:ea typeface="+mn-lt"/>
              <a:cs typeface="+mn-lt"/>
            </a:endParaRPr>
          </a:p>
          <a:p>
            <a:endParaRPr lang="en-GB" sz="1400" dirty="0"/>
          </a:p>
        </p:txBody>
      </p:sp>
      <p:sp>
        <p:nvSpPr>
          <p:cNvPr id="3" name="Footer Placeholder 2">
            <a:extLst>
              <a:ext uri="{FF2B5EF4-FFF2-40B4-BE49-F238E27FC236}">
                <a16:creationId xmlns:a16="http://schemas.microsoft.com/office/drawing/2014/main" id="{D4EE956F-DAF2-419B-B870-C8AC1B72C6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1E6B07BC-7EF0-4C45-AFDF-456B40A77C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A7305BD5-285F-4942-A372-A84F1E38221E}"/>
              </a:ext>
            </a:extLst>
          </p:cNvPr>
          <p:cNvSpPr>
            <a:spLocks noGrp="1"/>
          </p:cNvSpPr>
          <p:nvPr>
            <p:ph type="title"/>
          </p:nvPr>
        </p:nvSpPr>
        <p:spPr/>
        <p:txBody>
          <a:bodyPr/>
          <a:lstStyle/>
          <a:p>
            <a:r>
              <a:rPr lang="en-GB" dirty="0">
                <a:cs typeface="Calibri"/>
              </a:rPr>
              <a:t>Origin rules</a:t>
            </a:r>
            <a:endParaRPr lang="en-GB" dirty="0"/>
          </a:p>
        </p:txBody>
      </p:sp>
    </p:spTree>
    <p:extLst>
      <p:ext uri="{BB962C8B-B14F-4D97-AF65-F5344CB8AC3E}">
        <p14:creationId xmlns:p14="http://schemas.microsoft.com/office/powerpoint/2010/main" val="9094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7BF490-EBD4-4604-B51D-8DFE2F9C4D93}"/>
              </a:ext>
            </a:extLst>
          </p:cNvPr>
          <p:cNvSpPr>
            <a:spLocks noGrp="1"/>
          </p:cNvSpPr>
          <p:nvPr>
            <p:ph idx="1"/>
          </p:nvPr>
        </p:nvSpPr>
        <p:spPr/>
        <p:txBody>
          <a:bodyPr/>
          <a:lstStyle/>
          <a:p>
            <a:r>
              <a:rPr lang="en-GB" sz="1600" b="1" dirty="0">
                <a:cs typeface="Calibri"/>
              </a:rPr>
              <a:t>Buyers</a:t>
            </a:r>
            <a:endParaRPr lang="en-GB" sz="1600" dirty="0">
              <a:cs typeface="Calibri"/>
            </a:endParaRPr>
          </a:p>
          <a:p>
            <a:r>
              <a:rPr lang="en-GB" sz="1600" dirty="0">
                <a:cs typeface="Calibri"/>
              </a:rPr>
              <a:t>Importers</a:t>
            </a:r>
            <a:r>
              <a:rPr lang="en-GB" sz="1600" dirty="0">
                <a:ea typeface="+mn-lt"/>
                <a:cs typeface="+mn-lt"/>
              </a:rPr>
              <a:t> have two ways of claiming preferential treatment:</a:t>
            </a:r>
            <a:endParaRPr lang="en-US" sz="1600" dirty="0">
              <a:ea typeface="+mn-lt"/>
              <a:cs typeface="+mn-lt"/>
            </a:endParaRPr>
          </a:p>
          <a:p>
            <a:pPr lvl="1"/>
            <a:r>
              <a:rPr lang="en-GB" sz="1600" dirty="0">
                <a:ea typeface="+mn-lt"/>
                <a:cs typeface="+mn-lt"/>
              </a:rPr>
              <a:t>They can rely on their knowledge that a product originates in the exporting party</a:t>
            </a:r>
            <a:endParaRPr lang="en-US" sz="1600" dirty="0">
              <a:ea typeface="+mn-lt"/>
              <a:cs typeface="+mn-lt"/>
            </a:endParaRPr>
          </a:p>
          <a:p>
            <a:pPr lvl="1"/>
            <a:r>
              <a:rPr lang="en-GB" sz="1600" dirty="0">
                <a:ea typeface="+mn-lt"/>
                <a:cs typeface="+mn-lt"/>
              </a:rPr>
              <a:t>They can rely on an exporter's statement of origin which gives the exporter reference number where one has been assigned (article ORIG.18 and ANNEX ORIG-4).</a:t>
            </a:r>
          </a:p>
          <a:p>
            <a:r>
              <a:rPr lang="en-GB" sz="1600" dirty="0">
                <a:ea typeface="+mn-lt"/>
                <a:cs typeface="+mn-lt"/>
              </a:rPr>
              <a:t>Given the consequences of a wrong claim, the possibilities of verification by the customs authority of the importing party and denial of preferential tariff treatment, traders should keep good records (see ORIG:22 for record-keeping requirements). Traders should also ensure their contracts are reviewed so that they are appropriately protected.</a:t>
            </a:r>
          </a:p>
          <a:p>
            <a:pPr marL="457200" lvl="1" indent="0">
              <a:buNone/>
            </a:pPr>
            <a:endParaRPr lang="en-GB" sz="1600" dirty="0">
              <a:cs typeface="Calibri"/>
            </a:endParaRPr>
          </a:p>
          <a:p>
            <a:r>
              <a:rPr lang="en-GB" sz="1600" b="1" dirty="0">
                <a:cs typeface="Calibri"/>
              </a:rPr>
              <a:t>Sellers</a:t>
            </a:r>
          </a:p>
          <a:p>
            <a:r>
              <a:rPr lang="en-GB" sz="1600" dirty="0">
                <a:ea typeface="+mn-lt"/>
                <a:cs typeface="+mn-lt"/>
              </a:rPr>
              <a:t>For exporters, it is clearly in their interests to provide a statement on origin to their customer to ensure that the products can be shipped tariff free to the EU.</a:t>
            </a:r>
            <a:endParaRPr lang="en-GB" sz="1600" dirty="0">
              <a:cs typeface="Calibri"/>
            </a:endParaRPr>
          </a:p>
          <a:p>
            <a:r>
              <a:rPr lang="en-GB" sz="1600" dirty="0">
                <a:ea typeface="+mn-lt"/>
                <a:cs typeface="+mn-lt"/>
              </a:rPr>
              <a:t>The statement on origin can be included in their sales invoice or provided separately. It can also cover multiple shipments over at least a 12 month period. HMRC can extend this to 24 months within the terms of the TCA.</a:t>
            </a:r>
            <a:endParaRPr lang="en-GB" sz="1600" dirty="0">
              <a:cs typeface="Calibri"/>
            </a:endParaRPr>
          </a:p>
          <a:p>
            <a:endParaRPr lang="en-GB" dirty="0"/>
          </a:p>
        </p:txBody>
      </p:sp>
      <p:sp>
        <p:nvSpPr>
          <p:cNvPr id="3" name="Footer Placeholder 2">
            <a:extLst>
              <a:ext uri="{FF2B5EF4-FFF2-40B4-BE49-F238E27FC236}">
                <a16:creationId xmlns:a16="http://schemas.microsoft.com/office/drawing/2014/main" id="{1922C849-6D10-4723-B1ED-FC447E90B9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DE501A75-4876-4732-83BE-E2694E7961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A59C979E-3C45-4DCF-AA53-03D1D2BF1D4A}"/>
              </a:ext>
            </a:extLst>
          </p:cNvPr>
          <p:cNvSpPr>
            <a:spLocks noGrp="1"/>
          </p:cNvSpPr>
          <p:nvPr>
            <p:ph type="title"/>
          </p:nvPr>
        </p:nvSpPr>
        <p:spPr/>
        <p:txBody>
          <a:bodyPr/>
          <a:lstStyle/>
          <a:p>
            <a:r>
              <a:rPr lang="en-GB" dirty="0">
                <a:cs typeface="Calibri"/>
              </a:rPr>
              <a:t>How to use the rules of origin</a:t>
            </a:r>
            <a:endParaRPr lang="en-GB" dirty="0"/>
          </a:p>
        </p:txBody>
      </p:sp>
    </p:spTree>
    <p:extLst>
      <p:ext uri="{BB962C8B-B14F-4D97-AF65-F5344CB8AC3E}">
        <p14:creationId xmlns:p14="http://schemas.microsoft.com/office/powerpoint/2010/main" val="206061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20623B-355D-4E13-AB66-176E55BCA442}"/>
              </a:ext>
            </a:extLst>
          </p:cNvPr>
          <p:cNvSpPr>
            <a:spLocks noGrp="1"/>
          </p:cNvSpPr>
          <p:nvPr>
            <p:ph idx="1"/>
          </p:nvPr>
        </p:nvSpPr>
        <p:spPr/>
        <p:txBody>
          <a:bodyPr/>
          <a:lstStyle/>
          <a:p>
            <a:r>
              <a:rPr lang="en-GB" sz="2400" dirty="0"/>
              <a:t>NI – extraordinary complexity of two systems</a:t>
            </a:r>
          </a:p>
          <a:p>
            <a:r>
              <a:rPr lang="en-GB" sz="2400" dirty="0"/>
              <a:t>Complexity and cost generally – different solutions for each product and supply chain – or just pay the tariff</a:t>
            </a:r>
          </a:p>
          <a:p>
            <a:r>
              <a:rPr lang="en-GB" sz="2400" dirty="0"/>
              <a:t>Classification of goods – 10 digit commodity codes SI 2020/1430 – currently retained EU codes but may diverge </a:t>
            </a:r>
          </a:p>
          <a:p>
            <a:pPr lvl="1"/>
            <a:r>
              <a:rPr lang="en-GB" sz="2400" dirty="0"/>
              <a:t>Interpretation problematic e.g. knitted or crocheted? Woven or non-woven textiles?</a:t>
            </a:r>
          </a:p>
          <a:p>
            <a:pPr lvl="1"/>
            <a:r>
              <a:rPr lang="en-GB" sz="2400" dirty="0"/>
              <a:t>Retained EU case law on the classification of goods: EU(W)A 2018 makes CJEU case law at IP Completion Day binding, subject to modifications etc. UK courts “may have regard to” subsequent CJEU cases (s.6)</a:t>
            </a:r>
          </a:p>
          <a:p>
            <a:pPr marL="0" indent="0">
              <a:buNone/>
            </a:pPr>
            <a:endParaRPr lang="en-GB" dirty="0"/>
          </a:p>
        </p:txBody>
      </p:sp>
      <p:sp>
        <p:nvSpPr>
          <p:cNvPr id="3" name="Footer Placeholder 2">
            <a:extLst>
              <a:ext uri="{FF2B5EF4-FFF2-40B4-BE49-F238E27FC236}">
                <a16:creationId xmlns:a16="http://schemas.microsoft.com/office/drawing/2014/main" id="{8F51362F-5E2B-42F4-BBC0-B1850B7908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994BA76E-C3E6-4B47-94E7-0B67C18BD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938FCD1F-D901-48BC-A15B-EA240308720E}"/>
              </a:ext>
            </a:extLst>
          </p:cNvPr>
          <p:cNvSpPr>
            <a:spLocks noGrp="1"/>
          </p:cNvSpPr>
          <p:nvPr>
            <p:ph type="title"/>
          </p:nvPr>
        </p:nvSpPr>
        <p:spPr/>
        <p:txBody>
          <a:bodyPr/>
          <a:lstStyle/>
          <a:p>
            <a:r>
              <a:rPr lang="en-GB" dirty="0"/>
              <a:t>Difficulties</a:t>
            </a:r>
          </a:p>
        </p:txBody>
      </p:sp>
    </p:spTree>
    <p:extLst>
      <p:ext uri="{BB962C8B-B14F-4D97-AF65-F5344CB8AC3E}">
        <p14:creationId xmlns:p14="http://schemas.microsoft.com/office/powerpoint/2010/main" val="406923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D520B-5193-4CF6-9FDF-2C59B6DC9C23}"/>
              </a:ext>
            </a:extLst>
          </p:cNvPr>
          <p:cNvSpPr>
            <a:spLocks noGrp="1"/>
          </p:cNvSpPr>
          <p:nvPr>
            <p:ph idx="1"/>
          </p:nvPr>
        </p:nvSpPr>
        <p:spPr/>
        <p:txBody>
          <a:bodyPr/>
          <a:lstStyle/>
          <a:p>
            <a:r>
              <a:rPr lang="en-GB" sz="2000" dirty="0"/>
              <a:t>It could get worse before it gets better:-</a:t>
            </a:r>
          </a:p>
          <a:p>
            <a:pPr lvl="1"/>
            <a:r>
              <a:rPr lang="en-GB" sz="2000" dirty="0"/>
              <a:t>End of grace periods and easements  e.g. tighter border checks for food, animals and plants imported from EU (April 2021); for all goods (July 2021) – food will rot sitting for days in customs.</a:t>
            </a:r>
          </a:p>
          <a:p>
            <a:pPr marL="457200" lvl="1" indent="0">
              <a:buNone/>
            </a:pPr>
            <a:endParaRPr lang="en-GB" sz="2000" dirty="0"/>
          </a:p>
          <a:p>
            <a:r>
              <a:rPr lang="en-GB" sz="2000" dirty="0"/>
              <a:t>But it could get better. Not in UK or EU interests to harm Percy Pigs.</a:t>
            </a:r>
          </a:p>
          <a:p>
            <a:endParaRPr lang="en-GB" sz="2000" dirty="0"/>
          </a:p>
          <a:p>
            <a:r>
              <a:rPr lang="en-GB" sz="2000" dirty="0"/>
              <a:t>It could also fall apart. But in the absence of something better which is compatible with the current Govt policy, it must endure. And in the case of NI, the underlying reason why it must endure unless new (tech?) solutions are found is that the Protocol is ultimately based on peace.</a:t>
            </a:r>
          </a:p>
          <a:p>
            <a:endParaRPr lang="en-GB" dirty="0"/>
          </a:p>
        </p:txBody>
      </p:sp>
      <p:sp>
        <p:nvSpPr>
          <p:cNvPr id="3" name="Footer Placeholder 2">
            <a:extLst>
              <a:ext uri="{FF2B5EF4-FFF2-40B4-BE49-F238E27FC236}">
                <a16:creationId xmlns:a16="http://schemas.microsoft.com/office/drawing/2014/main" id="{D279237C-57A0-43A9-9FFB-A524AED8F8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www.monckton.com</a:t>
            </a:r>
          </a:p>
        </p:txBody>
      </p:sp>
      <p:sp>
        <p:nvSpPr>
          <p:cNvPr id="4" name="Slide Number Placeholder 3">
            <a:extLst>
              <a:ext uri="{FF2B5EF4-FFF2-40B4-BE49-F238E27FC236}">
                <a16:creationId xmlns:a16="http://schemas.microsoft.com/office/drawing/2014/main" id="{91216A50-BE4F-4B2B-A643-AB6A2C7555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+44 (0)20 7405 7211</a:t>
            </a:r>
          </a:p>
        </p:txBody>
      </p:sp>
      <p:sp>
        <p:nvSpPr>
          <p:cNvPr id="5" name="Title 4">
            <a:extLst>
              <a:ext uri="{FF2B5EF4-FFF2-40B4-BE49-F238E27FC236}">
                <a16:creationId xmlns:a16="http://schemas.microsoft.com/office/drawing/2014/main" id="{C733BBA1-6E58-4A1E-AD88-188BE052D8CC}"/>
              </a:ext>
            </a:extLst>
          </p:cNvPr>
          <p:cNvSpPr>
            <a:spLocks noGrp="1"/>
          </p:cNvSpPr>
          <p:nvPr>
            <p:ph type="title"/>
          </p:nvPr>
        </p:nvSpPr>
        <p:spPr/>
        <p:txBody>
          <a:bodyPr/>
          <a:lstStyle/>
          <a:p>
            <a:r>
              <a:rPr lang="en-GB" dirty="0"/>
              <a:t>Is this forever?</a:t>
            </a:r>
          </a:p>
        </p:txBody>
      </p:sp>
    </p:spTree>
    <p:extLst>
      <p:ext uri="{BB962C8B-B14F-4D97-AF65-F5344CB8AC3E}">
        <p14:creationId xmlns:p14="http://schemas.microsoft.com/office/powerpoint/2010/main" val="3554396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txBox="1">
            <a:spLocks/>
          </p:cNvSpPr>
          <p:nvPr/>
        </p:nvSpPr>
        <p:spPr bwMode="auto">
          <a:xfrm>
            <a:off x="1763713" y="1412875"/>
            <a:ext cx="7200900" cy="4397375"/>
          </a:xfrm>
          <a:prstGeom prst="rect">
            <a:avLst/>
          </a:prstGeom>
          <a:noFill/>
          <a:ln w="9525">
            <a:noFill/>
            <a:miter lim="800000"/>
            <a:headEnd/>
            <a:tailEnd/>
          </a:ln>
        </p:spPr>
        <p:txBody>
          <a:bodyPr/>
          <a:lstStyle/>
          <a:p>
            <a:pPr marL="571500" marR="0" lvl="1" indent="-57150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8E0000"/>
                </a:solidFill>
                <a:effectLst/>
                <a:uLnTx/>
                <a:uFillTx/>
                <a:latin typeface="Gill Sans MT" pitchFamily="34" charset="0"/>
                <a:ea typeface="+mn-ea"/>
                <a:cs typeface="Arial" charset="0"/>
              </a:rPr>
              <a:t>		</a:t>
            </a:r>
            <a:r>
              <a:rPr kumimoji="0" lang="en-US" sz="2800" b="0" i="0" u="none" strike="noStrike" kern="1200" cap="none" spc="0" normalizeH="0" baseline="0" noProof="0" dirty="0">
                <a:ln>
                  <a:noFill/>
                </a:ln>
                <a:solidFill>
                  <a:srgbClr val="8E0000"/>
                </a:solidFill>
                <a:effectLst/>
                <a:uLnTx/>
                <a:uFillTx/>
                <a:latin typeface="Gill Sans MT" pitchFamily="34" charset="0"/>
                <a:ea typeface="+mn-ea"/>
                <a:cs typeface="Arial" charset="0"/>
              </a:rPr>
              <a:t>		</a:t>
            </a:r>
            <a:endParaRPr kumimoji="0" lang="en-GB" sz="2800" b="0" i="0" u="none" strike="noStrike" kern="1200" cap="none" spc="0" normalizeH="0" baseline="0" noProof="0" dirty="0">
              <a:ln>
                <a:noFill/>
              </a:ln>
              <a:solidFill>
                <a:srgbClr val="8E0000"/>
              </a:solidFill>
              <a:effectLst/>
              <a:uLnTx/>
              <a:uFillTx/>
              <a:latin typeface="Gill Sans MT" pitchFamily="34" charset="0"/>
              <a:ea typeface="+mn-ea"/>
              <a:cs typeface="Arial" charset="0"/>
            </a:endParaRPr>
          </a:p>
          <a:p>
            <a:pPr marL="571500" marR="0" lvl="1" indent="-57150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8E0000"/>
                </a:solidFill>
                <a:effectLst/>
                <a:uLnTx/>
                <a:uFillTx/>
                <a:latin typeface="Gill Sans MT" pitchFamily="34" charset="0"/>
                <a:ea typeface="+mn-ea"/>
                <a:cs typeface="Arial" charset="0"/>
              </a:rPr>
              <a:t>		</a:t>
            </a:r>
          </a:p>
          <a:p>
            <a:pPr marL="571500" marR="0" lvl="1" indent="-57150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8E0000"/>
                </a:solidFill>
                <a:effectLst/>
                <a:uLnTx/>
                <a:uFillTx/>
                <a:latin typeface="Gill Sans MT" pitchFamily="34" charset="0"/>
                <a:ea typeface="+mn-ea"/>
                <a:cs typeface="Arial" charset="0"/>
              </a:rPr>
              <a:t>		Ian Rogers QC 		</a:t>
            </a:r>
          </a:p>
          <a:p>
            <a:pPr marL="571500" marR="0" lvl="1" indent="-5715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E0000"/>
                </a:solidFill>
                <a:effectLst/>
                <a:uLnTx/>
                <a:uFillTx/>
                <a:latin typeface="Gill Sans MT" pitchFamily="34" charset="0"/>
                <a:ea typeface="+mn-ea"/>
                <a:cs typeface="Arial" charset="0"/>
              </a:rPr>
              <a:t>		irogers@monckton.com		</a:t>
            </a:r>
            <a:endParaRPr kumimoji="0" lang="en-GB" sz="2400" b="0" i="0" u="none" strike="noStrike" kern="1200" cap="none" spc="0" normalizeH="0" baseline="0" noProof="0" dirty="0">
              <a:ln>
                <a:noFill/>
              </a:ln>
              <a:solidFill>
                <a:srgbClr val="8E0000"/>
              </a:solidFill>
              <a:effectLst/>
              <a:uLnTx/>
              <a:uFillTx/>
              <a:latin typeface="Gill Sans MT" pitchFamily="34" charset="0"/>
              <a:ea typeface="+mn-ea"/>
              <a:cs typeface="Arial" charset="0"/>
            </a:endParaRPr>
          </a:p>
          <a:p>
            <a:pPr marL="571500" marR="0" lvl="1" indent="-57150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514350" marR="0" lvl="1" indent="-514350" algn="l" defTabSz="914400" rtl="0" eaLnBrk="1" fontAlgn="auto" latinLnBrk="0" hangingPunct="1">
              <a:lnSpc>
                <a:spcPct val="100000"/>
              </a:lnSpc>
              <a:spcBef>
                <a:spcPts val="0"/>
              </a:spcBef>
              <a:spcAft>
                <a:spcPts val="0"/>
              </a:spcAft>
              <a:buClrTx/>
              <a:buSzTx/>
              <a:buFontTx/>
              <a:buAutoNum type="alphaLcPeriod" startAt="2"/>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514350" marR="0" lvl="1" indent="-514350" algn="l" defTabSz="914400" rtl="0" eaLnBrk="1" fontAlgn="auto" latinLnBrk="0" hangingPunct="1">
              <a:lnSpc>
                <a:spcPct val="100000"/>
              </a:lnSpc>
              <a:spcBef>
                <a:spcPts val="0"/>
              </a:spcBef>
              <a:spcAft>
                <a:spcPts val="0"/>
              </a:spcAft>
              <a:buClrTx/>
              <a:buSzTx/>
              <a:buFontTx/>
              <a:buAutoNum type="alphaLcPeriod"/>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43" name="Picture 2" descr="S:\Marketing\New Marketing\DESIGN\MONCKTON LOGO.jpg"/>
          <p:cNvPicPr>
            <a:picLocks noChangeAspect="1" noChangeArrowheads="1"/>
          </p:cNvPicPr>
          <p:nvPr/>
        </p:nvPicPr>
        <p:blipFill>
          <a:blip r:embed="rId3" cstate="print"/>
          <a:srcRect/>
          <a:stretch>
            <a:fillRect/>
          </a:stretch>
        </p:blipFill>
        <p:spPr bwMode="auto">
          <a:xfrm>
            <a:off x="2776827" y="3212976"/>
            <a:ext cx="3571875" cy="1223962"/>
          </a:xfrm>
          <a:prstGeom prst="rect">
            <a:avLst/>
          </a:prstGeom>
          <a:noFill/>
          <a:ln w="9525">
            <a:noFill/>
            <a:miter lim="800000"/>
            <a:headEnd/>
            <a:tailEnd/>
          </a:ln>
        </p:spPr>
      </p:pic>
    </p:spTree>
    <p:extLst>
      <p:ext uri="{BB962C8B-B14F-4D97-AF65-F5344CB8AC3E}">
        <p14:creationId xmlns:p14="http://schemas.microsoft.com/office/powerpoint/2010/main" val="311905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8C5AB-CF00-42E8-BB2F-346119B41CB7}"/>
              </a:ext>
            </a:extLst>
          </p:cNvPr>
          <p:cNvSpPr>
            <a:spLocks noGrp="1"/>
          </p:cNvSpPr>
          <p:nvPr>
            <p:ph idx="1"/>
          </p:nvPr>
        </p:nvSpPr>
        <p:spPr/>
        <p:txBody>
          <a:bodyPr lIns="91440" tIns="45720" rIns="91440" bIns="45720" anchor="t"/>
          <a:lstStyle/>
          <a:p>
            <a:r>
              <a:rPr lang="en-GB" sz="2200" dirty="0">
                <a:ea typeface="+mn-lt"/>
                <a:cs typeface="+mn-lt"/>
              </a:rPr>
              <a:t>3 ways in which products can satisfy the rules of origin :</a:t>
            </a:r>
          </a:p>
          <a:p>
            <a:pPr lvl="1"/>
            <a:r>
              <a:rPr lang="en-GB" sz="2200" dirty="0">
                <a:ea typeface="+mn-lt"/>
                <a:cs typeface="+mn-lt"/>
              </a:rPr>
              <a:t>they are 'wholly obtained' within either the UK or EU;</a:t>
            </a:r>
            <a:endParaRPr lang="en-GB" sz="2200" dirty="0">
              <a:cs typeface="Calibri"/>
            </a:endParaRPr>
          </a:p>
          <a:p>
            <a:pPr lvl="1"/>
            <a:r>
              <a:rPr lang="en-GB" sz="2200" dirty="0">
                <a:ea typeface="+mn-lt"/>
                <a:cs typeface="+mn-lt"/>
              </a:rPr>
              <a:t>they are produced 'exclusively from originating materials' in either the UK or EU; or</a:t>
            </a:r>
          </a:p>
          <a:p>
            <a:pPr lvl="1"/>
            <a:r>
              <a:rPr lang="en-GB" sz="2200" dirty="0">
                <a:ea typeface="+mn-lt"/>
                <a:cs typeface="+mn-lt"/>
              </a:rPr>
              <a:t>they incorporate 'non-originating materials' but satisfy specific requirements set out in the TCA.</a:t>
            </a:r>
            <a:endParaRPr lang="en-GB" sz="2200">
              <a:ea typeface="+mn-lt"/>
              <a:cs typeface="+mn-lt"/>
            </a:endParaRPr>
          </a:p>
          <a:p>
            <a:r>
              <a:rPr lang="en-GB" sz="2200" dirty="0">
                <a:ea typeface="+mn-lt"/>
                <a:cs typeface="+mn-lt"/>
              </a:rPr>
              <a:t>Cumulation: if a finished product originates in the UK and is then used as material in the production of a product in the EU (or vice versa), the UK product can be treated as originating material in the EU. This allows cross-border production processes across the UK and EU — e.g. car production — to continue without the loss of origin status at each stage of the production process.</a:t>
            </a:r>
            <a:endParaRPr lang="en-GB" sz="2200">
              <a:cs typeface="Calibri"/>
            </a:endParaRPr>
          </a:p>
          <a:p>
            <a:pPr marL="0" indent="0">
              <a:buNone/>
            </a:pPr>
            <a:endParaRPr lang="en-GB" sz="2200" dirty="0">
              <a:cs typeface="Calibri"/>
            </a:endParaRPr>
          </a:p>
        </p:txBody>
      </p:sp>
      <p:sp>
        <p:nvSpPr>
          <p:cNvPr id="3" name="Footer Placeholder 2">
            <a:extLst>
              <a:ext uri="{FF2B5EF4-FFF2-40B4-BE49-F238E27FC236}">
                <a16:creationId xmlns:a16="http://schemas.microsoft.com/office/drawing/2014/main" id="{AE766FA9-B08C-4A05-AE25-42D6FCB9194E}"/>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8B8BE9AE-B712-41A3-93A1-99F370F5CD23}"/>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6D20DBC1-5C7E-487D-9C0F-970802346327}"/>
              </a:ext>
            </a:extLst>
          </p:cNvPr>
          <p:cNvSpPr>
            <a:spLocks noGrp="1"/>
          </p:cNvSpPr>
          <p:nvPr>
            <p:ph type="title"/>
          </p:nvPr>
        </p:nvSpPr>
        <p:spPr/>
        <p:txBody>
          <a:bodyPr lIns="91440" tIns="45720" rIns="91440" bIns="45720" rtlCol="0" anchor="t">
            <a:normAutofit/>
          </a:bodyPr>
          <a:lstStyle/>
          <a:p>
            <a:r>
              <a:rPr lang="en-GB" dirty="0">
                <a:cs typeface="Calibri"/>
              </a:rPr>
              <a:t>Rules of origin</a:t>
            </a:r>
            <a:endParaRPr lang="en-GB" dirty="0"/>
          </a:p>
        </p:txBody>
      </p:sp>
    </p:spTree>
    <p:extLst>
      <p:ext uri="{BB962C8B-B14F-4D97-AF65-F5344CB8AC3E}">
        <p14:creationId xmlns:p14="http://schemas.microsoft.com/office/powerpoint/2010/main" val="23464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366967-9983-4D2C-92FB-3D4C65A8A108}"/>
              </a:ext>
            </a:extLst>
          </p:cNvPr>
          <p:cNvSpPr>
            <a:spLocks noGrp="1"/>
          </p:cNvSpPr>
          <p:nvPr>
            <p:ph idx="1"/>
          </p:nvPr>
        </p:nvSpPr>
        <p:spPr/>
        <p:txBody>
          <a:bodyPr lIns="91440" tIns="45720" rIns="91440" bIns="45720" anchor="t"/>
          <a:lstStyle/>
          <a:p>
            <a:r>
              <a:rPr lang="en-GB" sz="1800" dirty="0">
                <a:cs typeface="Calibri"/>
              </a:rPr>
              <a:t>Specific rules for certain products contained in annexes ORIG-1 and ORIG-2. </a:t>
            </a:r>
            <a:endParaRPr lang="en-US" dirty="0">
              <a:cs typeface="Calibri"/>
            </a:endParaRPr>
          </a:p>
          <a:p>
            <a:r>
              <a:rPr lang="en-GB" sz="1800" dirty="0">
                <a:cs typeface="Calibri"/>
              </a:rPr>
              <a:t>There is a list of operations which are insufficient to confer origin (article ORIG.7) and a set of tolerances which are applicable (article ORIG.6). </a:t>
            </a:r>
            <a:endParaRPr lang="en-US">
              <a:cs typeface="Calibri"/>
            </a:endParaRPr>
          </a:p>
          <a:p>
            <a:r>
              <a:rPr lang="en-GB" sz="1800" dirty="0">
                <a:ea typeface="+mn-lt"/>
                <a:cs typeface="+mn-lt"/>
              </a:rPr>
              <a:t>There are origin quotas, treating goods as originating in the parties when they would not otherwise do so: annex ORIG-2A</a:t>
            </a:r>
          </a:p>
          <a:p>
            <a:r>
              <a:rPr lang="en-GB" sz="1800" dirty="0">
                <a:ea typeface="+mn-lt"/>
                <a:cs typeface="+mn-lt"/>
              </a:rPr>
              <a:t>The procedural aspects of the origin rules are very important</a:t>
            </a:r>
          </a:p>
          <a:p>
            <a:r>
              <a:rPr lang="en-GB" sz="1800" dirty="0">
                <a:cs typeface="Calibri"/>
                <a:hlinkClick r:id="rId2"/>
              </a:rPr>
              <a:t>https://www.gov.uk/government/publications/rules-of-origin-for-goods-moving-between-the-uk-and-eu</a:t>
            </a:r>
            <a:r>
              <a:rPr lang="en-GB" sz="1800" dirty="0">
                <a:cs typeface="Calibri"/>
              </a:rPr>
              <a:t> </a:t>
            </a:r>
            <a:endParaRPr lang="en-GB" sz="1800">
              <a:ea typeface="+mn-lt"/>
              <a:cs typeface="+mn-lt"/>
            </a:endParaRPr>
          </a:p>
          <a:p>
            <a:r>
              <a:rPr lang="en-GB" sz="1800" dirty="0">
                <a:ea typeface="+mn-lt"/>
                <a:cs typeface="+mn-lt"/>
                <a:hlinkClick r:id="rId3"/>
              </a:rPr>
              <a:t>https://ec.europa.eu/taxation_customs/sites/taxation/files/eu-uk_tca_2021_guidance_section_2_origin_procedures.pdf</a:t>
            </a:r>
            <a:r>
              <a:rPr lang="en-GB" sz="1800" dirty="0">
                <a:ea typeface="+mn-lt"/>
                <a:cs typeface="+mn-lt"/>
              </a:rPr>
              <a:t> </a:t>
            </a:r>
            <a:endParaRPr lang="en-GB" sz="1800" dirty="0">
              <a:cs typeface="Calibri"/>
            </a:endParaRPr>
          </a:p>
          <a:p>
            <a:endParaRPr lang="en-GB" sz="1800" dirty="0">
              <a:cs typeface="Calibri"/>
            </a:endParaRPr>
          </a:p>
        </p:txBody>
      </p:sp>
      <p:sp>
        <p:nvSpPr>
          <p:cNvPr id="3" name="Footer Placeholder 2">
            <a:extLst>
              <a:ext uri="{FF2B5EF4-FFF2-40B4-BE49-F238E27FC236}">
                <a16:creationId xmlns:a16="http://schemas.microsoft.com/office/drawing/2014/main" id="{E5A726AA-20F5-431D-947A-343DC7C40192}"/>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CF95035C-5CC2-46F0-924A-BD00E166A593}"/>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27203CCA-59A5-46C4-B632-E124B6C3667D}"/>
              </a:ext>
            </a:extLst>
          </p:cNvPr>
          <p:cNvSpPr>
            <a:spLocks noGrp="1"/>
          </p:cNvSpPr>
          <p:nvPr>
            <p:ph type="title"/>
          </p:nvPr>
        </p:nvSpPr>
        <p:spPr/>
        <p:txBody>
          <a:bodyPr lIns="91440" tIns="45720" rIns="91440" bIns="45720" rtlCol="0" anchor="t">
            <a:normAutofit/>
          </a:bodyPr>
          <a:lstStyle/>
          <a:p>
            <a:r>
              <a:rPr lang="en-GB">
                <a:cs typeface="Calibri"/>
              </a:rPr>
              <a:t>Origin rules</a:t>
            </a:r>
            <a:endParaRPr lang="en-GB"/>
          </a:p>
        </p:txBody>
      </p:sp>
    </p:spTree>
    <p:extLst>
      <p:ext uri="{BB962C8B-B14F-4D97-AF65-F5344CB8AC3E}">
        <p14:creationId xmlns:p14="http://schemas.microsoft.com/office/powerpoint/2010/main" val="145098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E996EF-2BAC-494D-8BC4-172668A99E43}"/>
              </a:ext>
            </a:extLst>
          </p:cNvPr>
          <p:cNvSpPr>
            <a:spLocks noGrp="1"/>
          </p:cNvSpPr>
          <p:nvPr>
            <p:ph idx="1"/>
          </p:nvPr>
        </p:nvSpPr>
        <p:spPr/>
        <p:txBody>
          <a:bodyPr lIns="91440" tIns="45720" rIns="91440" bIns="45720" anchor="t"/>
          <a:lstStyle/>
          <a:p>
            <a:r>
              <a:rPr lang="en-GB" sz="1800" dirty="0">
                <a:cs typeface="Calibri"/>
              </a:rPr>
              <a:t>Article GOODS.17 makes clear that the parties can impose anti-dumping and countervailing duties and safeguards. </a:t>
            </a:r>
            <a:endParaRPr lang="en-US"/>
          </a:p>
          <a:p>
            <a:r>
              <a:rPr lang="en-GB" sz="1800" dirty="0">
                <a:cs typeface="Calibri"/>
              </a:rPr>
              <a:t>The UK's Trade Remedies Authority established as an independent body  </a:t>
            </a:r>
            <a:endParaRPr lang="en-GB" dirty="0">
              <a:cs typeface="Calibri"/>
            </a:endParaRPr>
          </a:p>
          <a:p>
            <a:r>
              <a:rPr lang="en-GB" sz="1800" dirty="0">
                <a:cs typeface="Calibri"/>
              </a:rPr>
              <a:t>Traders will need to keep an eye on developments by the UK and EU authorities </a:t>
            </a:r>
          </a:p>
          <a:p>
            <a:r>
              <a:rPr lang="en-GB" sz="1800" dirty="0">
                <a:ea typeface="+mn-lt"/>
                <a:cs typeface="+mn-lt"/>
                <a:hlinkClick r:id="rId2"/>
              </a:rPr>
              <a:t>https://www.gov.uk/government/organisations/trade-remedies-investigations-directorate</a:t>
            </a:r>
            <a:r>
              <a:rPr lang="en-GB" sz="1800" dirty="0">
                <a:ea typeface="+mn-lt"/>
                <a:cs typeface="+mn-lt"/>
              </a:rPr>
              <a:t> </a:t>
            </a:r>
          </a:p>
          <a:p>
            <a:r>
              <a:rPr lang="en-GB" sz="1800" dirty="0"/>
              <a:t>Taxation (Cross-border Trade) Act 2018</a:t>
            </a:r>
            <a:endParaRPr lang="en-GB" sz="1800" dirty="0">
              <a:ea typeface="+mn-lt"/>
              <a:cs typeface="+mn-lt"/>
            </a:endParaRPr>
          </a:p>
          <a:p>
            <a:r>
              <a:rPr lang="en-GB" sz="1800" dirty="0"/>
              <a:t>The Trade Remedies (Dumping and Subsidisation) (EU Exit) Regulations 2019</a:t>
            </a:r>
            <a:endParaRPr lang="en-GB" sz="1800" dirty="0">
              <a:ea typeface="+mn-lt"/>
              <a:cs typeface="+mn-lt"/>
            </a:endParaRPr>
          </a:p>
          <a:p>
            <a:r>
              <a:rPr lang="en-GB" sz="1800" dirty="0">
                <a:ea typeface="+mn-lt"/>
                <a:cs typeface="+mn-lt"/>
              </a:rPr>
              <a:t>Investigations currently in progress:</a:t>
            </a:r>
          </a:p>
          <a:p>
            <a:r>
              <a:rPr lang="en-GB" sz="1800" dirty="0">
                <a:ea typeface="+mn-lt"/>
                <a:cs typeface="+mn-lt"/>
                <a:hlinkClick r:id="rId3"/>
              </a:rPr>
              <a:t>https://www.trade-remedies.service.gov.uk/public/cases/</a:t>
            </a:r>
            <a:r>
              <a:rPr lang="en-GB" sz="1800" dirty="0">
                <a:ea typeface="+mn-lt"/>
                <a:cs typeface="+mn-lt"/>
              </a:rPr>
              <a:t> </a:t>
            </a:r>
          </a:p>
        </p:txBody>
      </p:sp>
      <p:sp>
        <p:nvSpPr>
          <p:cNvPr id="3" name="Footer Placeholder 2">
            <a:extLst>
              <a:ext uri="{FF2B5EF4-FFF2-40B4-BE49-F238E27FC236}">
                <a16:creationId xmlns:a16="http://schemas.microsoft.com/office/drawing/2014/main" id="{EE200F20-1AA1-4673-932E-24E31A134B3A}"/>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D1AA88CF-5A73-40DA-8B89-3FD6BEDB4BDA}"/>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D23E2AFA-0570-4C5C-8AAF-2E65CF48A32E}"/>
              </a:ext>
            </a:extLst>
          </p:cNvPr>
          <p:cNvSpPr>
            <a:spLocks noGrp="1"/>
          </p:cNvSpPr>
          <p:nvPr>
            <p:ph type="title"/>
          </p:nvPr>
        </p:nvSpPr>
        <p:spPr/>
        <p:txBody>
          <a:bodyPr lIns="91440" tIns="45720" rIns="91440" bIns="45720" rtlCol="0" anchor="t">
            <a:normAutofit/>
          </a:bodyPr>
          <a:lstStyle/>
          <a:p>
            <a:r>
              <a:rPr lang="en-GB" dirty="0">
                <a:cs typeface="Calibri"/>
              </a:rPr>
              <a:t>Anti-dumping duties</a:t>
            </a:r>
            <a:endParaRPr lang="en-GB" dirty="0"/>
          </a:p>
        </p:txBody>
      </p:sp>
    </p:spTree>
    <p:extLst>
      <p:ext uri="{BB962C8B-B14F-4D97-AF65-F5344CB8AC3E}">
        <p14:creationId xmlns:p14="http://schemas.microsoft.com/office/powerpoint/2010/main" val="9234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C144A-AA35-4BE7-997C-DA9B88666E4D}"/>
              </a:ext>
            </a:extLst>
          </p:cNvPr>
          <p:cNvSpPr>
            <a:spLocks noGrp="1"/>
          </p:cNvSpPr>
          <p:nvPr>
            <p:ph idx="1"/>
          </p:nvPr>
        </p:nvSpPr>
        <p:spPr/>
        <p:txBody>
          <a:bodyPr lIns="91440" tIns="45720" rIns="91440" bIns="45720" anchor="t"/>
          <a:lstStyle/>
          <a:p>
            <a:r>
              <a:rPr lang="en-GB" sz="1800" dirty="0">
                <a:ea typeface="+mn-lt"/>
                <a:cs typeface="+mn-lt"/>
              </a:rPr>
              <a:t>There is a protocol on customs mutual assistance and one in relation to administrative cooperation and combating fraud in relation to VAT and mutual assistance for the recovery of claims relating to taxes and duties (see also article CUSTMS.19). The latter protocol is 41 articles long with an annex of over 40 pages.</a:t>
            </a:r>
            <a:endParaRPr lang="en-GB" sz="1800">
              <a:cs typeface="Calibri"/>
            </a:endParaRPr>
          </a:p>
          <a:p>
            <a:r>
              <a:rPr lang="en-GB" sz="1800" dirty="0">
                <a:ea typeface="+mn-lt"/>
                <a:cs typeface="+mn-lt"/>
              </a:rPr>
              <a:t>As in the EU legislation, the exchange of information may be spontaneous (Protocol, article 10), automatic (Protocol, article 11) or on request (Protocol, article 12 onwards). The mutual assistance in recovery of claims is dealt with in article 20 onwards. </a:t>
            </a:r>
            <a:endParaRPr lang="en-GB" sz="1800">
              <a:ea typeface="+mn-lt"/>
              <a:cs typeface="+mn-lt"/>
            </a:endParaRPr>
          </a:p>
          <a:p>
            <a:r>
              <a:rPr lang="en-GB" sz="1800" dirty="0">
                <a:ea typeface="+mn-lt"/>
                <a:cs typeface="+mn-lt"/>
              </a:rPr>
              <a:t>A joint declaration of the parties concerns Jersey and Guernsey </a:t>
            </a:r>
            <a:endParaRPr lang="en-GB" sz="1800">
              <a:ea typeface="+mn-lt"/>
              <a:cs typeface="+mn-lt"/>
            </a:endParaRPr>
          </a:p>
          <a:p>
            <a:r>
              <a:rPr lang="en-GB" sz="1800">
                <a:ea typeface="+mn-lt"/>
                <a:cs typeface="+mn-lt"/>
              </a:rPr>
              <a:t>The EU legislation, Council Regulation (EU) No. 904/2010 of 7 October 2010 and </a:t>
            </a:r>
            <a:r>
              <a:rPr lang="en-GB" sz="1800" dirty="0">
                <a:ea typeface="+mn-lt"/>
                <a:cs typeface="+mn-lt"/>
              </a:rPr>
              <a:t>Council Directive 2010/24/EU of 16 March 2010 applies by virtue of article 8 and Annex 3 of the Ireland/Northern Ireland Protocol.</a:t>
            </a:r>
            <a:endParaRPr lang="en-GB" sz="1800">
              <a:cs typeface="Calibri"/>
            </a:endParaRPr>
          </a:p>
          <a:p>
            <a:endParaRPr lang="en-GB" dirty="0">
              <a:cs typeface="Calibri"/>
            </a:endParaRPr>
          </a:p>
        </p:txBody>
      </p:sp>
      <p:sp>
        <p:nvSpPr>
          <p:cNvPr id="3" name="Footer Placeholder 2">
            <a:extLst>
              <a:ext uri="{FF2B5EF4-FFF2-40B4-BE49-F238E27FC236}">
                <a16:creationId xmlns:a16="http://schemas.microsoft.com/office/drawing/2014/main" id="{1E243948-66BF-47A4-8C62-3F6BF38C876A}"/>
              </a:ext>
            </a:extLst>
          </p:cNvPr>
          <p:cNvSpPr>
            <a:spLocks noGrp="1"/>
          </p:cNvSpPr>
          <p:nvPr>
            <p:ph type="ftr" sz="quarter" idx="11"/>
          </p:nvPr>
        </p:nvSpPr>
        <p:spPr/>
        <p:txBody>
          <a:bodyPr/>
          <a:lstStyle/>
          <a:p>
            <a:r>
              <a:rPr lang="en-GB"/>
              <a:t>www.monckton.com</a:t>
            </a:r>
          </a:p>
        </p:txBody>
      </p:sp>
      <p:sp>
        <p:nvSpPr>
          <p:cNvPr id="4" name="Slide Number Placeholder 3">
            <a:extLst>
              <a:ext uri="{FF2B5EF4-FFF2-40B4-BE49-F238E27FC236}">
                <a16:creationId xmlns:a16="http://schemas.microsoft.com/office/drawing/2014/main" id="{68D95B25-56B0-47B4-B2D0-368EA657DDB6}"/>
              </a:ext>
            </a:extLst>
          </p:cNvPr>
          <p:cNvSpPr>
            <a:spLocks noGrp="1"/>
          </p:cNvSpPr>
          <p:nvPr>
            <p:ph type="sldNum" sz="quarter" idx="12"/>
          </p:nvPr>
        </p:nvSpPr>
        <p:spPr/>
        <p:txBody>
          <a:bodyPr/>
          <a:lstStyle/>
          <a:p>
            <a:r>
              <a:rPr lang="en-GB"/>
              <a:t>+44 (0)20 7405 7211</a:t>
            </a:r>
          </a:p>
        </p:txBody>
      </p:sp>
      <p:sp>
        <p:nvSpPr>
          <p:cNvPr id="5" name="Title 4">
            <a:extLst>
              <a:ext uri="{FF2B5EF4-FFF2-40B4-BE49-F238E27FC236}">
                <a16:creationId xmlns:a16="http://schemas.microsoft.com/office/drawing/2014/main" id="{58C962BE-23D3-434C-9EFE-A23A476A374F}"/>
              </a:ext>
            </a:extLst>
          </p:cNvPr>
          <p:cNvSpPr>
            <a:spLocks noGrp="1"/>
          </p:cNvSpPr>
          <p:nvPr>
            <p:ph type="title"/>
          </p:nvPr>
        </p:nvSpPr>
        <p:spPr/>
        <p:txBody>
          <a:bodyPr lIns="91440" tIns="45720" rIns="91440" bIns="45720" rtlCol="0" anchor="t">
            <a:normAutofit/>
          </a:bodyPr>
          <a:lstStyle/>
          <a:p>
            <a:r>
              <a:rPr lang="en-GB">
                <a:cs typeface="Calibri"/>
              </a:rPr>
              <a:t>Tax and mutual assistance</a:t>
            </a:r>
            <a:endParaRPr lang="en-GB"/>
          </a:p>
        </p:txBody>
      </p:sp>
    </p:spTree>
    <p:extLst>
      <p:ext uri="{BB962C8B-B14F-4D97-AF65-F5344CB8AC3E}">
        <p14:creationId xmlns:p14="http://schemas.microsoft.com/office/powerpoint/2010/main" val="3076327250"/>
      </p:ext>
    </p:extLst>
  </p:cSld>
  <p:clrMapOvr>
    <a:masterClrMapping/>
  </p:clrMapOvr>
</p:sld>
</file>

<file path=ppt/theme/theme1.xml><?xml version="1.0" encoding="utf-8"?>
<a:theme xmlns:a="http://schemas.openxmlformats.org/drawingml/2006/main" name="Monckton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nckton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nckton Slides.pptx [Read-Only]" id="{BEE23C7F-F923-4F1C-9510-2EEAF851C972}" vid="{ED0902D5-382E-48E1-A823-9B8A3100093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5434</Words>
  <Application>Microsoft Office PowerPoint</Application>
  <PresentationFormat>On-screen Show (4:3)</PresentationFormat>
  <Paragraphs>531</Paragraphs>
  <Slides>59</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59</vt:i4>
      </vt:variant>
    </vt:vector>
  </HeadingPairs>
  <TitlesOfParts>
    <vt:vector size="67" baseType="lpstr">
      <vt:lpstr>Arial</vt:lpstr>
      <vt:lpstr>Calibri</vt:lpstr>
      <vt:lpstr>Gill Sans MT</vt:lpstr>
      <vt:lpstr>Libre Franklin</vt:lpstr>
      <vt:lpstr>Verdana</vt:lpstr>
      <vt:lpstr>Monckton Layout</vt:lpstr>
      <vt:lpstr>Office Theme</vt:lpstr>
      <vt:lpstr>1_Monckton Layout</vt:lpstr>
      <vt:lpstr>The UK legal regime after Brexit – what every lawyer needs to know: VAT and customs law   </vt:lpstr>
      <vt:lpstr>The EU/UK TCA: tax and customs issues   </vt:lpstr>
      <vt:lpstr>Can clients deploy it directly? No...</vt:lpstr>
      <vt:lpstr>But sort of...</vt:lpstr>
      <vt:lpstr>Customs duties</vt:lpstr>
      <vt:lpstr>Rules of origin</vt:lpstr>
      <vt:lpstr>Origin rules</vt:lpstr>
      <vt:lpstr>Anti-dumping duties</vt:lpstr>
      <vt:lpstr>Tax and mutual assistance</vt:lpstr>
      <vt:lpstr>Domestic enforceability under EURA</vt:lpstr>
      <vt:lpstr>Tax and subsidy control</vt:lpstr>
      <vt:lpstr>Other constraints on UK tax freedom</vt:lpstr>
      <vt:lpstr>PowerPoint Presentation</vt:lpstr>
      <vt:lpstr>VAT AND BREXIT  Monckton Chambers Webinar 25 February 2021   </vt:lpstr>
      <vt:lpstr>WHERE TO LOOK – BIG PICTURE (International law)</vt:lpstr>
      <vt:lpstr>WHERE TO LOOK – BIG PICTURE (International law)</vt:lpstr>
      <vt:lpstr>WHERE TO LOOK – BIG PICTURE (UK Law)</vt:lpstr>
      <vt:lpstr>THE BREXIT FRAMEWORK - EUWA 18</vt:lpstr>
      <vt:lpstr>THE BREXIT FRAMEWORK - EUWA 18</vt:lpstr>
      <vt:lpstr>THE BREXIT FRAMEWORK - EUWA 18</vt:lpstr>
      <vt:lpstr>THE BREXIT FRAMEWORK - EUWA 18</vt:lpstr>
      <vt:lpstr>THE BREXIT FRAMEWORK - EUWA 18</vt:lpstr>
      <vt:lpstr>THE BREXIT FRAMEWORK - EUWA 18</vt:lpstr>
      <vt:lpstr>WHERE TO LOOK -  MONCKTON ADVERTISEMENT FEATURE!</vt:lpstr>
      <vt:lpstr>WHERE TO LOOK - VAT</vt:lpstr>
      <vt:lpstr>WHERE TO LOOK - VAT</vt:lpstr>
      <vt:lpstr>WHERE TO LOOK</vt:lpstr>
      <vt:lpstr>WHERE TO LOOK?</vt:lpstr>
      <vt:lpstr>“BIG PICTURE”</vt:lpstr>
      <vt:lpstr>“BIG PICTURE”</vt:lpstr>
      <vt:lpstr>“BIG PICTURE”</vt:lpstr>
      <vt:lpstr>CHANGES TO VAT – DIRECT</vt:lpstr>
      <vt:lpstr>CHANGES TO VAT - DIRECT</vt:lpstr>
      <vt:lpstr>CHANGES TO VAT - INDIRECT</vt:lpstr>
      <vt:lpstr>PARTICULAR AREAS</vt:lpstr>
      <vt:lpstr>PARTICULAR AREAS</vt:lpstr>
      <vt:lpstr>PARTICULAR AREAS</vt:lpstr>
      <vt:lpstr>PARTICULAR AREAS</vt:lpstr>
      <vt:lpstr>PARTICULAR AREAS</vt:lpstr>
      <vt:lpstr>PARTICULAR AREAS (Commission graphic) </vt:lpstr>
      <vt:lpstr>PARTICULAR AREAS</vt:lpstr>
      <vt:lpstr>PARTICULAR AREAS</vt:lpstr>
      <vt:lpstr>PARTICULAR AREAS</vt:lpstr>
      <vt:lpstr>PARTICULAR AREAS</vt:lpstr>
      <vt:lpstr>PARTICULAR AREAS</vt:lpstr>
      <vt:lpstr>PARTICULAR AREAS</vt:lpstr>
      <vt:lpstr>PowerPoint Presentation</vt:lpstr>
      <vt:lpstr>EU RELATIONS LAW Customs, after Brexit: - the origin of our problems?  </vt:lpstr>
      <vt:lpstr>What we had, nearly had, and have</vt:lpstr>
      <vt:lpstr>What we now have</vt:lpstr>
      <vt:lpstr>What are the “Rules of origin” all about?</vt:lpstr>
      <vt:lpstr>Surprised by RoO problems?</vt:lpstr>
      <vt:lpstr>How to satisfy rules of origin</vt:lpstr>
      <vt:lpstr>But what about Percy Pig? </vt:lpstr>
      <vt:lpstr>Origin rules</vt:lpstr>
      <vt:lpstr>How to use the rules of origin</vt:lpstr>
      <vt:lpstr>Difficulties</vt:lpstr>
      <vt:lpstr>Is this forever?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 for delay agreements:  an unworthy target?</dc:title>
  <dc:creator>Caroline Sweeney</dc:creator>
  <cp:lastModifiedBy>Daiva Eitkeviciene</cp:lastModifiedBy>
  <cp:revision>335</cp:revision>
  <cp:lastPrinted>2018-11-15T17:46:11Z</cp:lastPrinted>
  <dcterms:created xsi:type="dcterms:W3CDTF">2014-03-12T16:24:14Z</dcterms:created>
  <dcterms:modified xsi:type="dcterms:W3CDTF">2021-02-26T08:57:47Z</dcterms:modified>
</cp:coreProperties>
</file>