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82" r:id="rId3"/>
    <p:sldId id="300" r:id="rId4"/>
    <p:sldId id="294" r:id="rId5"/>
    <p:sldId id="301" r:id="rId6"/>
    <p:sldId id="295" r:id="rId7"/>
    <p:sldId id="302" r:id="rId8"/>
    <p:sldId id="297" r:id="rId9"/>
    <p:sldId id="296" r:id="rId10"/>
    <p:sldId id="303" r:id="rId11"/>
    <p:sldId id="289" r:id="rId12"/>
    <p:sldId id="298" r:id="rId13"/>
    <p:sldId id="299" r:id="rId14"/>
    <p:sldId id="304" r:id="rId15"/>
    <p:sldId id="306" r:id="rId16"/>
    <p:sldId id="305" r:id="rId17"/>
    <p:sldId id="290" r:id="rId18"/>
    <p:sldId id="307" r:id="rId19"/>
    <p:sldId id="308" r:id="rId20"/>
    <p:sldId id="310" r:id="rId21"/>
    <p:sldId id="309" r:id="rId22"/>
    <p:sldId id="311" r:id="rId23"/>
    <p:sldId id="312" r:id="rId24"/>
    <p:sldId id="262" r:id="rId25"/>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2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E968AA-1773-3C4F-8508-C65BBFE64DB5}" v="71" dt="2021-02-18T12:35:57.1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92" autoAdjust="0"/>
    <p:restoredTop sz="93061" autoAdjust="0"/>
  </p:normalViewPr>
  <p:slideViewPr>
    <p:cSldViewPr>
      <p:cViewPr varScale="1">
        <p:scale>
          <a:sx n="119" d="100"/>
          <a:sy n="119" d="100"/>
        </p:scale>
        <p:origin x="2128" y="1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Peretz" userId="99b36320b94a0784" providerId="LiveId" clId="{FFE968AA-1773-3C4F-8508-C65BBFE64DB5}"/>
    <pc:docChg chg="modSld">
      <pc:chgData name="George Peretz" userId="99b36320b94a0784" providerId="LiveId" clId="{FFE968AA-1773-3C4F-8508-C65BBFE64DB5}" dt="2021-02-18T12:42:28.053" v="0" actId="20577"/>
      <pc:docMkLst>
        <pc:docMk/>
      </pc:docMkLst>
      <pc:sldChg chg="modSp mod">
        <pc:chgData name="George Peretz" userId="99b36320b94a0784" providerId="LiveId" clId="{FFE968AA-1773-3C4F-8508-C65BBFE64DB5}" dt="2021-02-18T12:42:28.053" v="0" actId="20577"/>
        <pc:sldMkLst>
          <pc:docMk/>
          <pc:sldMk cId="1515399764" sldId="282"/>
        </pc:sldMkLst>
        <pc:spChg chg="mod">
          <ac:chgData name="George Peretz" userId="99b36320b94a0784" providerId="LiveId" clId="{FFE968AA-1773-3C4F-8508-C65BBFE64DB5}" dt="2021-02-18T12:42:28.053" v="0" actId="20577"/>
          <ac:spMkLst>
            <pc:docMk/>
            <pc:sldMk cId="1515399764" sldId="282"/>
            <ac:spMk id="819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a:defRPr sz="1200"/>
            </a:lvl1pPr>
          </a:lstStyle>
          <a:p>
            <a:fld id="{195049EB-3D5B-4485-8ABA-EBCE2A82724D}" type="datetimeFigureOut">
              <a:rPr lang="en-GB" smtClean="0"/>
              <a:pPr/>
              <a:t>18/02/2021</a:t>
            </a:fld>
            <a:endParaRPr lang="en-GB"/>
          </a:p>
        </p:txBody>
      </p:sp>
      <p:sp>
        <p:nvSpPr>
          <p:cNvPr id="4" name="Footer Placeholder 3"/>
          <p:cNvSpPr>
            <a:spLocks noGrp="1"/>
          </p:cNvSpPr>
          <p:nvPr>
            <p:ph type="ftr" sz="quarter" idx="2"/>
          </p:nvPr>
        </p:nvSpPr>
        <p:spPr>
          <a:xfrm>
            <a:off x="0" y="9428163"/>
            <a:ext cx="288925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8250" y="9428163"/>
            <a:ext cx="2889250" cy="496887"/>
          </a:xfrm>
          <a:prstGeom prst="rect">
            <a:avLst/>
          </a:prstGeom>
        </p:spPr>
        <p:txBody>
          <a:bodyPr vert="horz" lIns="91440" tIns="45720" rIns="91440" bIns="45720" rtlCol="0" anchor="b"/>
          <a:lstStyle>
            <a:lvl1pPr algn="r">
              <a:defRPr sz="1200"/>
            </a:lvl1pPr>
          </a:lstStyle>
          <a:p>
            <a:fld id="{59C070D9-D1ED-4F16-8CAD-EFE9293DD941}" type="slidenum">
              <a:rPr lang="en-GB" smtClean="0"/>
              <a:pPr/>
              <a:t>‹#›</a:t>
            </a:fld>
            <a:endParaRPr lang="en-GB"/>
          </a:p>
        </p:txBody>
      </p:sp>
    </p:spTree>
    <p:extLst>
      <p:ext uri="{BB962C8B-B14F-4D97-AF65-F5344CB8AC3E}">
        <p14:creationId xmlns:p14="http://schemas.microsoft.com/office/powerpoint/2010/main" val="4042048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2AE129AE-E857-40E8-9F61-A22F82BEA545}" type="datetimeFigureOut">
              <a:rPr lang="en-GB" smtClean="0"/>
              <a:pPr/>
              <a:t>18/02/2021</a:t>
            </a:fld>
            <a:endParaRPr lang="en-GB"/>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19346FCA-7B5F-4CE1-AABD-997266385147}" type="slidenum">
              <a:rPr lang="en-GB" smtClean="0"/>
              <a:pPr/>
              <a:t>‹#›</a:t>
            </a:fld>
            <a:endParaRPr lang="en-GB"/>
          </a:p>
        </p:txBody>
      </p:sp>
    </p:spTree>
    <p:extLst>
      <p:ext uri="{BB962C8B-B14F-4D97-AF65-F5344CB8AC3E}">
        <p14:creationId xmlns:p14="http://schemas.microsoft.com/office/powerpoint/2010/main" val="138360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itchFamily="18" charset="0"/>
              </a:defRPr>
            </a:lvl1pPr>
            <a:lvl2pPr marL="742950" indent="-285750">
              <a:spcBef>
                <a:spcPct val="30000"/>
              </a:spcBef>
              <a:defRPr sz="1200">
                <a:solidFill>
                  <a:schemeClr val="tx1"/>
                </a:solidFill>
                <a:latin typeface="Times New Roman" pitchFamily="18" charset="0"/>
              </a:defRPr>
            </a:lvl2pPr>
            <a:lvl3pPr marL="1143000" indent="-228600">
              <a:spcBef>
                <a:spcPct val="30000"/>
              </a:spcBef>
              <a:defRPr sz="1200">
                <a:solidFill>
                  <a:schemeClr val="tx1"/>
                </a:solidFill>
                <a:latin typeface="Times New Roman" pitchFamily="18" charset="0"/>
              </a:defRPr>
            </a:lvl3pPr>
            <a:lvl4pPr marL="1600200" indent="-228600">
              <a:spcBef>
                <a:spcPct val="30000"/>
              </a:spcBef>
              <a:defRPr sz="1200">
                <a:solidFill>
                  <a:schemeClr val="tx1"/>
                </a:solidFill>
                <a:latin typeface="Times New Roman" pitchFamily="18" charset="0"/>
              </a:defRPr>
            </a:lvl4pPr>
            <a:lvl5pPr marL="2057400" indent="-22860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7E5054A5-C20D-45AD-8B05-141E677B3204}" type="slidenum">
              <a:rPr lang="en-GB" altLang="en-US"/>
              <a:pPr>
                <a:spcBef>
                  <a:spcPct val="0"/>
                </a:spcBef>
              </a:pPr>
              <a:t>11</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096256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itchFamily="18" charset="0"/>
              </a:defRPr>
            </a:lvl1pPr>
            <a:lvl2pPr marL="742950" indent="-285750">
              <a:spcBef>
                <a:spcPct val="30000"/>
              </a:spcBef>
              <a:defRPr sz="1200">
                <a:solidFill>
                  <a:schemeClr val="tx1"/>
                </a:solidFill>
                <a:latin typeface="Times New Roman" pitchFamily="18" charset="0"/>
              </a:defRPr>
            </a:lvl2pPr>
            <a:lvl3pPr marL="1143000" indent="-228600">
              <a:spcBef>
                <a:spcPct val="30000"/>
              </a:spcBef>
              <a:defRPr sz="1200">
                <a:solidFill>
                  <a:schemeClr val="tx1"/>
                </a:solidFill>
                <a:latin typeface="Times New Roman" pitchFamily="18" charset="0"/>
              </a:defRPr>
            </a:lvl3pPr>
            <a:lvl4pPr marL="1600200" indent="-228600">
              <a:spcBef>
                <a:spcPct val="30000"/>
              </a:spcBef>
              <a:defRPr sz="1200">
                <a:solidFill>
                  <a:schemeClr val="tx1"/>
                </a:solidFill>
                <a:latin typeface="Times New Roman" pitchFamily="18" charset="0"/>
              </a:defRPr>
            </a:lvl4pPr>
            <a:lvl5pPr marL="2057400" indent="-22860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0758A2DB-30CD-499F-9BE0-BCD9341D2F85}" type="slidenum">
              <a:rPr lang="en-GB" altLang="en-US"/>
              <a:pPr>
                <a:spcBef>
                  <a:spcPct val="0"/>
                </a:spcBef>
              </a:pPr>
              <a:t>17</a:t>
            </a:fld>
            <a:endParaRPr lang="en-GB" alt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379170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GB" dirty="0"/>
              <a:t>www.monckton.com</a:t>
            </a:r>
          </a:p>
        </p:txBody>
      </p:sp>
      <p:sp>
        <p:nvSpPr>
          <p:cNvPr id="6" name="Slide Number Placeholder 5"/>
          <p:cNvSpPr>
            <a:spLocks noGrp="1"/>
          </p:cNvSpPr>
          <p:nvPr>
            <p:ph type="sldNum" sz="quarter" idx="12"/>
          </p:nvPr>
        </p:nvSpPr>
        <p:spPr/>
        <p:txBody>
          <a:bodyPr/>
          <a:lstStyle/>
          <a:p>
            <a:r>
              <a:rPr lang="en-GB" dirty="0"/>
              <a:t>+44 (0)20 7405 7211</a:t>
            </a:r>
          </a:p>
        </p:txBody>
      </p:sp>
      <p:sp>
        <p:nvSpPr>
          <p:cNvPr id="7" name="Rectangle 2"/>
          <p:cNvSpPr>
            <a:spLocks noGrp="1" noChangeArrowheads="1"/>
          </p:cNvSpPr>
          <p:nvPr>
            <p:ph type="ctrTitle"/>
          </p:nvPr>
        </p:nvSpPr>
        <p:spPr>
          <a:xfrm>
            <a:off x="611188" y="1268413"/>
            <a:ext cx="7464425" cy="2278062"/>
          </a:xfrm>
          <a:prstGeom prst="rect">
            <a:avLst/>
          </a:prstGeom>
        </p:spPr>
        <p:txBody>
          <a:bodyPr rtlCol="0">
            <a:noAutofit/>
          </a:bodyPr>
          <a:lstStyle>
            <a:lvl1pPr>
              <a:defRPr>
                <a:solidFill>
                  <a:srgbClr val="862633"/>
                </a:solidFill>
              </a:defRPr>
            </a:lvl1pPr>
          </a:lstStyle>
          <a:p>
            <a:pPr algn="r" eaLnBrk="1" fontAlgn="auto" hangingPunct="1">
              <a:spcAft>
                <a:spcPts val="0"/>
              </a:spcAft>
              <a:defRPr/>
            </a:pPr>
            <a:r>
              <a:rPr lang="en-GB" sz="4000" b="1" dirty="0">
                <a:solidFill>
                  <a:srgbClr val="8E0000"/>
                </a:solidFill>
                <a:latin typeface="Gill Sans MT" pitchFamily="34" charset="0"/>
                <a:ea typeface="+mn-ea"/>
                <a:cs typeface="Arial" charset="0"/>
              </a:rPr>
              <a:t>TITLE</a:t>
            </a:r>
            <a:br>
              <a:rPr lang="en-GB" sz="4000" b="1" dirty="0">
                <a:solidFill>
                  <a:srgbClr val="8E0000"/>
                </a:solidFill>
                <a:latin typeface="Gill Sans MT" pitchFamily="34" charset="0"/>
                <a:ea typeface="+mn-ea"/>
                <a:cs typeface="Arial" charset="0"/>
              </a:rPr>
            </a:br>
            <a:r>
              <a:rPr lang="en-GB" sz="4000" dirty="0">
                <a:solidFill>
                  <a:srgbClr val="8E0000"/>
                </a:solidFill>
                <a:latin typeface="Gill Sans MT" pitchFamily="34" charset="0"/>
                <a:ea typeface="+mn-ea"/>
                <a:cs typeface="Arial" charset="0"/>
              </a:rPr>
              <a:t>SUBTITLE</a:t>
            </a:r>
            <a:br>
              <a:rPr lang="en-GB" sz="4000" dirty="0">
                <a:solidFill>
                  <a:srgbClr val="8E0000"/>
                </a:solidFill>
                <a:latin typeface="Gill Sans MT" pitchFamily="34" charset="0"/>
                <a:ea typeface="+mn-ea"/>
                <a:cs typeface="Arial" charset="0"/>
              </a:rPr>
            </a:br>
            <a:endParaRPr lang="en-GB" sz="2800" dirty="0">
              <a:solidFill>
                <a:srgbClr val="8E0000"/>
              </a:solidFill>
              <a:latin typeface="Gill Sans MT" pitchFamily="34" charset="0"/>
              <a:ea typeface="+mn-ea"/>
              <a:cs typeface="Arial" charset="0"/>
            </a:endParaRPr>
          </a:p>
        </p:txBody>
      </p:sp>
      <p:sp>
        <p:nvSpPr>
          <p:cNvPr id="9" name="Rectangle 3"/>
          <p:cNvSpPr>
            <a:spLocks noGrp="1" noChangeArrowheads="1"/>
          </p:cNvSpPr>
          <p:nvPr>
            <p:ph type="subTitle" idx="1"/>
          </p:nvPr>
        </p:nvSpPr>
        <p:spPr>
          <a:xfrm>
            <a:off x="3492500" y="3429000"/>
            <a:ext cx="4535488" cy="2160588"/>
          </a:xfrm>
          <a:prstGeom prst="rect">
            <a:avLst/>
          </a:prstGeom>
        </p:spPr>
        <p:txBody>
          <a:bodyPr rtlCol="0">
            <a:normAutofit/>
          </a:bodyPr>
          <a:lstStyle>
            <a:lvl1pPr>
              <a:defRPr>
                <a:solidFill>
                  <a:srgbClr val="862633"/>
                </a:solidFill>
              </a:defRPr>
            </a:lvl1pPr>
          </a:lstStyle>
          <a:p>
            <a:pPr algn="r" eaLnBrk="1" fontAlgn="auto" hangingPunct="1">
              <a:spcBef>
                <a:spcPct val="0"/>
              </a:spcBef>
              <a:spcAft>
                <a:spcPts val="0"/>
              </a:spcAft>
              <a:buFont typeface="Arial" pitchFamily="34" charset="0"/>
              <a:buNone/>
              <a:defRPr/>
            </a:pPr>
            <a:r>
              <a:rPr lang="en-GB" sz="2400" dirty="0">
                <a:solidFill>
                  <a:srgbClr val="8E0000"/>
                </a:solidFill>
                <a:latin typeface="Gill Sans MT" pitchFamily="34" charset="0"/>
                <a:cs typeface="Arial" charset="0"/>
              </a:rPr>
              <a:t>Name </a:t>
            </a:r>
          </a:p>
          <a:p>
            <a:pPr algn="r" eaLnBrk="1" fontAlgn="auto" hangingPunct="1">
              <a:spcBef>
                <a:spcPct val="0"/>
              </a:spcBef>
              <a:spcAft>
                <a:spcPts val="0"/>
              </a:spcAft>
              <a:buFont typeface="Arial" pitchFamily="34" charset="0"/>
              <a:buNone/>
              <a:defRPr/>
            </a:pPr>
            <a:r>
              <a:rPr lang="en-GB" sz="2400" dirty="0">
                <a:solidFill>
                  <a:srgbClr val="8E0000"/>
                </a:solidFill>
                <a:latin typeface="Gill Sans MT" pitchFamily="34" charset="0"/>
                <a:cs typeface="Arial" charset="0"/>
              </a:rPr>
              <a:t>Barrister</a:t>
            </a:r>
          </a:p>
          <a:p>
            <a:pPr algn="r" eaLnBrk="1" fontAlgn="auto" hangingPunct="1">
              <a:spcBef>
                <a:spcPct val="0"/>
              </a:spcBef>
              <a:spcAft>
                <a:spcPts val="0"/>
              </a:spcAft>
              <a:buFont typeface="Arial" pitchFamily="34" charset="0"/>
              <a:buNone/>
              <a:defRPr/>
            </a:pPr>
            <a:r>
              <a:rPr lang="en-GB" sz="2400" dirty="0">
                <a:solidFill>
                  <a:srgbClr val="8E0000"/>
                </a:solidFill>
                <a:latin typeface="Gill Sans MT" pitchFamily="34" charset="0"/>
                <a:cs typeface="Arial" charset="0"/>
              </a:rPr>
              <a:t>Monckton Chambers</a:t>
            </a:r>
          </a:p>
          <a:p>
            <a:pPr algn="l" eaLnBrk="1" fontAlgn="auto" hangingPunct="1">
              <a:lnSpc>
                <a:spcPct val="80000"/>
              </a:lnSpc>
              <a:spcAft>
                <a:spcPts val="0"/>
              </a:spcAft>
              <a:buFont typeface="Arial" pitchFamily="34" charset="0"/>
              <a:buNone/>
              <a:defRPr/>
            </a:pPr>
            <a:endParaRPr lang="en-GB" sz="2200" dirty="0">
              <a:solidFill>
                <a:srgbClr val="8E0000"/>
              </a:solidFill>
              <a:latin typeface="Gill Sans MT" pitchFamily="34" charset="0"/>
              <a:cs typeface="Arial" charset="0"/>
            </a:endParaRPr>
          </a:p>
          <a:p>
            <a:pPr eaLnBrk="1" fontAlgn="auto" hangingPunct="1">
              <a:lnSpc>
                <a:spcPct val="80000"/>
              </a:lnSpc>
              <a:spcAft>
                <a:spcPts val="0"/>
              </a:spcAft>
              <a:buFont typeface="Arial" pitchFamily="34" charset="0"/>
              <a:buNone/>
              <a:defRPr/>
            </a:pPr>
            <a:r>
              <a:rPr lang="en-GB" dirty="0">
                <a:latin typeface="Arial" charset="0"/>
                <a:cs typeface="Arial" charset="0"/>
              </a:rPr>
              <a:t> </a:t>
            </a:r>
          </a:p>
        </p:txBody>
      </p:sp>
    </p:spTree>
    <p:extLst>
      <p:ext uri="{BB962C8B-B14F-4D97-AF65-F5344CB8AC3E}">
        <p14:creationId xmlns:p14="http://schemas.microsoft.com/office/powerpoint/2010/main" val="3849450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lvl2pPr marL="914400" indent="-457200">
              <a:buFont typeface="Arial" panose="020B0604020202020204" pitchFamily="34" charset="0"/>
              <a:buChar char="•"/>
              <a:defRPr/>
            </a:lvl2pPr>
            <a:lvl4pPr marL="1714500" indent="-342900">
              <a:buFont typeface="Arial" panose="020B0604020202020204" pitchFamily="34" charset="0"/>
              <a:buChar char="•"/>
              <a:defRPr/>
            </a:lvl4pPr>
            <a:lvl5pPr marL="2171700" indent="-3429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11"/>
          </p:nvPr>
        </p:nvSpPr>
        <p:spPr/>
        <p:txBody>
          <a:bodyPr/>
          <a:lstStyle/>
          <a:p>
            <a:r>
              <a:rPr lang="en-GB" dirty="0"/>
              <a:t>www.monckton.com</a:t>
            </a:r>
          </a:p>
        </p:txBody>
      </p:sp>
      <p:sp>
        <p:nvSpPr>
          <p:cNvPr id="6" name="Slide Number Placeholder 5"/>
          <p:cNvSpPr>
            <a:spLocks noGrp="1"/>
          </p:cNvSpPr>
          <p:nvPr>
            <p:ph type="sldNum" sz="quarter" idx="12"/>
          </p:nvPr>
        </p:nvSpPr>
        <p:spPr/>
        <p:txBody>
          <a:bodyPr/>
          <a:lstStyle>
            <a:lvl1pPr marL="0" marR="0" indent="0" algn="r" defTabSz="914400" rtl="0" eaLnBrk="1" fontAlgn="auto" latinLnBrk="0" hangingPunct="1">
              <a:lnSpc>
                <a:spcPct val="100000"/>
              </a:lnSpc>
              <a:spcBef>
                <a:spcPts val="0"/>
              </a:spcBef>
              <a:spcAft>
                <a:spcPts val="0"/>
              </a:spcAft>
              <a:buClrTx/>
              <a:buSzTx/>
              <a:buFontTx/>
              <a:buNone/>
              <a:tabLst/>
              <a:defRPr/>
            </a:lvl1pPr>
          </a:lstStyle>
          <a:p>
            <a:r>
              <a:rPr lang="en-GB" dirty="0"/>
              <a:t>+44 (0)20 7405 7211</a:t>
            </a:r>
          </a:p>
        </p:txBody>
      </p:sp>
      <p:sp>
        <p:nvSpPr>
          <p:cNvPr id="7" name="Title 3"/>
          <p:cNvSpPr>
            <a:spLocks noGrp="1"/>
          </p:cNvSpPr>
          <p:nvPr>
            <p:ph type="title"/>
          </p:nvPr>
        </p:nvSpPr>
        <p:spPr>
          <a:xfrm>
            <a:off x="457200" y="274638"/>
            <a:ext cx="8229600" cy="1143000"/>
          </a:xfrm>
          <a:prstGeom prst="rect">
            <a:avLst/>
          </a:prstGeom>
        </p:spPr>
        <p:txBody>
          <a:bodyPr rtlCol="0">
            <a:normAutofit/>
          </a:bodyPr>
          <a:lstStyle>
            <a:lvl1pPr>
              <a:defRPr>
                <a:solidFill>
                  <a:srgbClr val="862633"/>
                </a:solidFill>
              </a:defRPr>
            </a:lvl1pPr>
          </a:lstStyle>
          <a:p>
            <a:pPr eaLnBrk="1" fontAlgn="auto" hangingPunct="1">
              <a:spcAft>
                <a:spcPts val="0"/>
              </a:spcAft>
              <a:defRPr/>
            </a:pPr>
            <a:r>
              <a:rPr lang="en-GB" sz="3600" dirty="0">
                <a:solidFill>
                  <a:srgbClr val="8E0000"/>
                </a:solidFill>
                <a:latin typeface="Gill Sans MT" pitchFamily="34" charset="0"/>
                <a:ea typeface="+mn-ea"/>
                <a:cs typeface="Arial" charset="0"/>
              </a:rPr>
              <a:t>TITLE</a:t>
            </a:r>
          </a:p>
        </p:txBody>
      </p:sp>
    </p:spTree>
    <p:extLst>
      <p:ext uri="{BB962C8B-B14F-4D97-AF65-F5344CB8AC3E}">
        <p14:creationId xmlns:p14="http://schemas.microsoft.com/office/powerpoint/2010/main" val="266143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baseline="0">
                <a:solidFill>
                  <a:srgbClr val="86263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marL="800100" indent="-342900">
              <a:buFont typeface="Arial" panose="020B0604020202020204" pitchFamily="34" charset="0"/>
              <a:buChar char="•"/>
              <a:defRPr sz="2000"/>
            </a:lvl2pPr>
            <a:lvl3pPr>
              <a:defRPr sz="1800"/>
            </a:lvl3pPr>
            <a:lvl4pPr marL="1657350" indent="-285750">
              <a:buFont typeface="Arial" panose="020B0604020202020204" pitchFamily="34" charset="0"/>
              <a:buChar char="•"/>
              <a:defRPr sz="1600"/>
            </a:lvl4pPr>
            <a:lvl5pPr marL="2114550" indent="-285750">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solidFill>
                  <a:srgbClr val="86263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marL="800100" indent="-342900">
              <a:buFont typeface="Arial" panose="020B0604020202020204" pitchFamily="34" charset="0"/>
              <a:buChar char="•"/>
              <a:defRPr sz="2000"/>
            </a:lvl2pPr>
            <a:lvl3pPr>
              <a:defRPr sz="1800"/>
            </a:lvl3pPr>
            <a:lvl4pPr marL="1657350" indent="-285750">
              <a:buFont typeface="Arial" panose="020B0604020202020204" pitchFamily="34" charset="0"/>
              <a:buChar char="•"/>
              <a:defRPr sz="1600"/>
            </a:lvl4pPr>
            <a:lvl5pPr marL="2114550" indent="-285750">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Footer Placeholder 7"/>
          <p:cNvSpPr>
            <a:spLocks noGrp="1"/>
          </p:cNvSpPr>
          <p:nvPr>
            <p:ph type="ftr" sz="quarter" idx="11"/>
          </p:nvPr>
        </p:nvSpPr>
        <p:spPr/>
        <p:txBody>
          <a:bodyPr/>
          <a:lstStyle/>
          <a:p>
            <a:r>
              <a:rPr lang="en-GB" dirty="0"/>
              <a:t>www.monckton.com</a:t>
            </a:r>
          </a:p>
        </p:txBody>
      </p:sp>
      <p:sp>
        <p:nvSpPr>
          <p:cNvPr id="9" name="Slide Number Placeholder 8"/>
          <p:cNvSpPr>
            <a:spLocks noGrp="1"/>
          </p:cNvSpPr>
          <p:nvPr>
            <p:ph type="sldNum" sz="quarter" idx="12"/>
          </p:nvPr>
        </p:nvSpPr>
        <p:spPr/>
        <p:txBody>
          <a:bodyPr/>
          <a:lstStyle/>
          <a:p>
            <a:r>
              <a:rPr lang="en-GB" dirty="0"/>
              <a:t>+44 (0)20 7405 7211</a:t>
            </a:r>
          </a:p>
        </p:txBody>
      </p:sp>
      <p:sp>
        <p:nvSpPr>
          <p:cNvPr id="10" name="Title 3"/>
          <p:cNvSpPr>
            <a:spLocks noGrp="1"/>
          </p:cNvSpPr>
          <p:nvPr>
            <p:ph type="title"/>
          </p:nvPr>
        </p:nvSpPr>
        <p:spPr>
          <a:xfrm>
            <a:off x="457200" y="274638"/>
            <a:ext cx="8229600" cy="1143000"/>
          </a:xfrm>
          <a:prstGeom prst="rect">
            <a:avLst/>
          </a:prstGeom>
        </p:spPr>
        <p:txBody>
          <a:bodyPr rtlCol="0">
            <a:normAutofit/>
          </a:bodyPr>
          <a:lstStyle>
            <a:lvl1pPr>
              <a:defRPr>
                <a:solidFill>
                  <a:srgbClr val="862633"/>
                </a:solidFill>
              </a:defRPr>
            </a:lvl1pPr>
          </a:lstStyle>
          <a:p>
            <a:pPr eaLnBrk="1" fontAlgn="auto" hangingPunct="1">
              <a:spcAft>
                <a:spcPts val="0"/>
              </a:spcAft>
              <a:defRPr/>
            </a:pPr>
            <a:r>
              <a:rPr lang="en-GB" sz="3600" dirty="0">
                <a:solidFill>
                  <a:srgbClr val="8E0000"/>
                </a:solidFill>
                <a:latin typeface="Gill Sans MT" pitchFamily="34" charset="0"/>
                <a:ea typeface="+mn-ea"/>
                <a:cs typeface="Arial" charset="0"/>
              </a:rPr>
              <a:t>TITLE</a:t>
            </a:r>
          </a:p>
        </p:txBody>
      </p:sp>
    </p:spTree>
    <p:extLst>
      <p:ext uri="{BB962C8B-B14F-4D97-AF65-F5344CB8AC3E}">
        <p14:creationId xmlns:p14="http://schemas.microsoft.com/office/powerpoint/2010/main" val="3524142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GB" dirty="0"/>
              <a:t>www.monckton.com</a:t>
            </a:r>
          </a:p>
        </p:txBody>
      </p:sp>
      <p:sp>
        <p:nvSpPr>
          <p:cNvPr id="5" name="Slide Number Placeholder 4"/>
          <p:cNvSpPr>
            <a:spLocks noGrp="1"/>
          </p:cNvSpPr>
          <p:nvPr>
            <p:ph type="sldNum" sz="quarter" idx="12"/>
          </p:nvPr>
        </p:nvSpPr>
        <p:spPr/>
        <p:txBody>
          <a:bodyPr/>
          <a:lstStyle/>
          <a:p>
            <a:r>
              <a:rPr lang="en-GB" dirty="0"/>
              <a:t>+44 (0)20 7405 7211</a:t>
            </a:r>
          </a:p>
        </p:txBody>
      </p:sp>
      <p:sp>
        <p:nvSpPr>
          <p:cNvPr id="6" name="Title 3"/>
          <p:cNvSpPr txBox="1">
            <a:spLocks/>
          </p:cNvSpPr>
          <p:nvPr userDrawn="1"/>
        </p:nvSpPr>
        <p:spPr>
          <a:xfrm>
            <a:off x="609600" y="427038"/>
            <a:ext cx="8229600" cy="1143000"/>
          </a:xfrm>
          <a:prstGeom prst="rect">
            <a:avLst/>
          </a:prstGeom>
        </p:spPr>
        <p:txBody>
          <a:bodyPr rtlCol="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GB" sz="3600" dirty="0">
                <a:solidFill>
                  <a:srgbClr val="862633"/>
                </a:solidFill>
                <a:latin typeface="Gill Sans MT" pitchFamily="34" charset="0"/>
                <a:ea typeface="+mn-ea"/>
                <a:cs typeface="Arial" charset="0"/>
              </a:rPr>
              <a:t>TITLE</a:t>
            </a:r>
          </a:p>
        </p:txBody>
      </p:sp>
    </p:spTree>
    <p:extLst>
      <p:ext uri="{BB962C8B-B14F-4D97-AF65-F5344CB8AC3E}">
        <p14:creationId xmlns:p14="http://schemas.microsoft.com/office/powerpoint/2010/main" val="3021837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GB" dirty="0"/>
              <a:t>www.monckton.com</a:t>
            </a:r>
          </a:p>
        </p:txBody>
      </p:sp>
      <p:sp>
        <p:nvSpPr>
          <p:cNvPr id="6" name="Slide Number Placeholder 5"/>
          <p:cNvSpPr>
            <a:spLocks noGrp="1"/>
          </p:cNvSpPr>
          <p:nvPr>
            <p:ph type="sldNum" sz="quarter" idx="12"/>
          </p:nvPr>
        </p:nvSpPr>
        <p:spPr/>
        <p:txBody>
          <a:bodyPr/>
          <a:lstStyle>
            <a:lvl1pPr marL="0" marR="0" indent="0" algn="r" defTabSz="914400" rtl="0" eaLnBrk="1" fontAlgn="auto" latinLnBrk="0" hangingPunct="1">
              <a:lnSpc>
                <a:spcPct val="100000"/>
              </a:lnSpc>
              <a:spcBef>
                <a:spcPts val="0"/>
              </a:spcBef>
              <a:spcAft>
                <a:spcPts val="0"/>
              </a:spcAft>
              <a:buClrTx/>
              <a:buSzTx/>
              <a:buFontTx/>
              <a:buNone/>
              <a:tabLst/>
              <a:defRPr/>
            </a:lvl1pPr>
          </a:lstStyle>
          <a:p>
            <a:r>
              <a:rPr lang="en-GB" dirty="0"/>
              <a:t>+44 (0)20 7405 7211</a:t>
            </a:r>
          </a:p>
        </p:txBody>
      </p:sp>
      <p:sp>
        <p:nvSpPr>
          <p:cNvPr id="9" name="Content Placeholder 2"/>
          <p:cNvSpPr txBox="1">
            <a:spLocks/>
          </p:cNvSpPr>
          <p:nvPr userDrawn="1"/>
        </p:nvSpPr>
        <p:spPr bwMode="auto">
          <a:xfrm>
            <a:off x="1763713" y="1412875"/>
            <a:ext cx="7200900" cy="4397375"/>
          </a:xfrm>
          <a:prstGeom prst="rect">
            <a:avLst/>
          </a:prstGeom>
          <a:noFill/>
          <a:ln w="9525">
            <a:noFill/>
            <a:miter lim="800000"/>
            <a:headEnd/>
            <a:tailEnd/>
          </a:ln>
        </p:spPr>
        <p:txBody>
          <a:bodyPr/>
          <a:lstStyle/>
          <a:p>
            <a:pPr marL="571500" lvl="1" indent="-571500">
              <a:defRPr/>
            </a:pPr>
            <a:r>
              <a:rPr lang="en-GB" sz="2800" dirty="0">
                <a:solidFill>
                  <a:srgbClr val="8E0000"/>
                </a:solidFill>
                <a:latin typeface="Gill Sans MT" pitchFamily="34" charset="0"/>
                <a:cs typeface="Arial" charset="0"/>
              </a:rPr>
              <a:t>		</a:t>
            </a:r>
            <a:r>
              <a:rPr lang="en-GB" sz="4000" dirty="0">
                <a:solidFill>
                  <a:srgbClr val="862633"/>
                </a:solidFill>
                <a:latin typeface="Gill Sans MT" pitchFamily="34" charset="0"/>
                <a:cs typeface="Arial" charset="0"/>
              </a:rPr>
              <a:t>Thank You</a:t>
            </a:r>
          </a:p>
          <a:p>
            <a:pPr marL="571500" lvl="1" indent="-571500">
              <a:defRPr/>
            </a:pPr>
            <a:r>
              <a:rPr lang="en-US" sz="2800" dirty="0">
                <a:solidFill>
                  <a:srgbClr val="862633"/>
                </a:solidFill>
                <a:latin typeface="Gill Sans MT" pitchFamily="34" charset="0"/>
                <a:cs typeface="Arial" charset="0"/>
              </a:rPr>
              <a:t>		</a:t>
            </a:r>
          </a:p>
          <a:p>
            <a:pPr marL="571500" lvl="1" indent="-571500">
              <a:defRPr/>
            </a:pPr>
            <a:r>
              <a:rPr lang="en-US" sz="2800" dirty="0">
                <a:solidFill>
                  <a:srgbClr val="862633"/>
                </a:solidFill>
                <a:latin typeface="Gill Sans MT" pitchFamily="34" charset="0"/>
                <a:cs typeface="Arial" charset="0"/>
              </a:rPr>
              <a:t>		</a:t>
            </a:r>
            <a:r>
              <a:rPr lang="en-US" sz="3200" dirty="0">
                <a:solidFill>
                  <a:srgbClr val="862633"/>
                </a:solidFill>
                <a:latin typeface="Gill Sans MT" pitchFamily="34" charset="0"/>
                <a:cs typeface="Arial" charset="0"/>
              </a:rPr>
              <a:t>Name		</a:t>
            </a:r>
            <a:endParaRPr lang="en-GB" sz="3200" dirty="0">
              <a:solidFill>
                <a:srgbClr val="862633"/>
              </a:solidFill>
              <a:latin typeface="Gill Sans MT" pitchFamily="34" charset="0"/>
              <a:cs typeface="Arial" charset="0"/>
            </a:endParaRPr>
          </a:p>
          <a:p>
            <a:pPr marL="571500" lvl="1" indent="-571500">
              <a:defRPr/>
            </a:pPr>
            <a:r>
              <a:rPr lang="en-US" sz="3200" dirty="0">
                <a:solidFill>
                  <a:srgbClr val="862633"/>
                </a:solidFill>
                <a:latin typeface="Gill Sans MT" pitchFamily="34" charset="0"/>
                <a:cs typeface="Arial" charset="0"/>
              </a:rPr>
              <a:t>		Monckton Chambers		</a:t>
            </a:r>
          </a:p>
          <a:p>
            <a:pPr marL="571500" lvl="1" indent="-571500">
              <a:defRPr/>
            </a:pPr>
            <a:r>
              <a:rPr lang="en-US" sz="3200" dirty="0">
                <a:solidFill>
                  <a:srgbClr val="862633"/>
                </a:solidFill>
                <a:latin typeface="Gill Sans MT" pitchFamily="34" charset="0"/>
                <a:cs typeface="Arial" charset="0"/>
              </a:rPr>
              <a:t>		email@monckton.com</a:t>
            </a:r>
            <a:r>
              <a:rPr lang="en-US" sz="2400" dirty="0">
                <a:solidFill>
                  <a:srgbClr val="8E0000"/>
                </a:solidFill>
                <a:latin typeface="Gill Sans MT" pitchFamily="34" charset="0"/>
                <a:cs typeface="Arial" charset="0"/>
              </a:rPr>
              <a:t>		</a:t>
            </a:r>
            <a:endParaRPr lang="en-GB" sz="2400" dirty="0">
              <a:solidFill>
                <a:srgbClr val="8E0000"/>
              </a:solidFill>
              <a:latin typeface="Gill Sans MT" pitchFamily="34" charset="0"/>
              <a:cs typeface="Arial" charset="0"/>
            </a:endParaRPr>
          </a:p>
          <a:p>
            <a:pPr marL="571500" lvl="1" indent="-571500">
              <a:defRPr/>
            </a:pPr>
            <a:endParaRPr lang="en-GB" sz="2800" dirty="0"/>
          </a:p>
          <a:p>
            <a:pPr marL="0" lvl="1" indent="0">
              <a:buFontTx/>
              <a:buNone/>
              <a:defRPr/>
            </a:pPr>
            <a:endParaRPr lang="en-GB" sz="2800" dirty="0"/>
          </a:p>
          <a:p>
            <a:pPr marL="514350" lvl="1" indent="-514350">
              <a:buFontTx/>
              <a:buAutoNum type="alphaLcPeriod"/>
              <a:defRPr/>
            </a:pPr>
            <a:endParaRPr lang="en-GB" sz="2800" dirty="0"/>
          </a:p>
        </p:txBody>
      </p:sp>
    </p:spTree>
    <p:extLst>
      <p:ext uri="{BB962C8B-B14F-4D97-AF65-F5344CB8AC3E}">
        <p14:creationId xmlns:p14="http://schemas.microsoft.com/office/powerpoint/2010/main" val="31965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7ADF710-4468-4696-8F42-5D18C1DAEE5A}" type="datetimeFigureOut">
              <a:rPr lang="en-GB" smtClean="0">
                <a:solidFill>
                  <a:prstClr val="black">
                    <a:tint val="75000"/>
                  </a:prstClr>
                </a:solidFill>
              </a:rPr>
              <a:pPr/>
              <a:t>18/02/2021</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FC89CC1C-8A42-4301-AAB5-E1F0E33AE4D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65126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www.monckton.com</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GB" dirty="0"/>
              <a:t>+44 (0)20 7405 7211</a:t>
            </a:r>
          </a:p>
        </p:txBody>
      </p:sp>
      <p:pic>
        <p:nvPicPr>
          <p:cNvPr id="7" name="Picture 2" descr="S:\Marketing\New Marketing\DESIGN\MONCKTON LOGO.jpg"/>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395288" y="6165056"/>
            <a:ext cx="168116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0636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1" r:id="rId5"/>
    <p:sldLayoutId id="2147483655" r:id="rId6"/>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611188" y="620688"/>
            <a:ext cx="7464425" cy="2925787"/>
          </a:xfrm>
        </p:spPr>
        <p:txBody>
          <a:bodyPr rtlCol="0">
            <a:noAutofit/>
          </a:bodyPr>
          <a:lstStyle/>
          <a:p>
            <a:pPr algn="r">
              <a:defRPr/>
            </a:pPr>
            <a:r>
              <a:rPr lang="en-GB" altLang="en-US" sz="4000" b="1" dirty="0">
                <a:latin typeface="Gill Sans MT"/>
              </a:rPr>
              <a:t>Market access (goods) under the UK Internal Market Act: a brief road map for someone complaining about a Welsh rule</a:t>
            </a:r>
            <a:br>
              <a:rPr lang="en-GB" altLang="en-US" sz="4000" dirty="0"/>
            </a:br>
            <a:br>
              <a:rPr lang="en-GB" altLang="en-US" sz="4000" dirty="0"/>
            </a:br>
            <a:br>
              <a:rPr lang="en-GB" sz="3600" b="1" dirty="0">
                <a:solidFill>
                  <a:srgbClr val="8E0000"/>
                </a:solidFill>
                <a:latin typeface="Gill Sans MT" pitchFamily="34" charset="0"/>
                <a:ea typeface="+mn-ea"/>
                <a:cs typeface="Arial" charset="0"/>
              </a:rPr>
            </a:br>
            <a:br>
              <a:rPr lang="en-GB" sz="4000" dirty="0">
                <a:solidFill>
                  <a:srgbClr val="8E0000"/>
                </a:solidFill>
                <a:latin typeface="Gill Sans MT" pitchFamily="34" charset="0"/>
                <a:ea typeface="+mn-ea"/>
                <a:cs typeface="Arial" charset="0"/>
              </a:rPr>
            </a:br>
            <a:endParaRPr lang="en-GB" sz="2800" dirty="0">
              <a:solidFill>
                <a:srgbClr val="8E0000"/>
              </a:solidFill>
              <a:latin typeface="Gill Sans MT" pitchFamily="34" charset="0"/>
              <a:ea typeface="+mn-ea"/>
              <a:cs typeface="Arial" charset="0"/>
            </a:endParaRPr>
          </a:p>
        </p:txBody>
      </p:sp>
      <p:sp>
        <p:nvSpPr>
          <p:cNvPr id="5" name="Rectangle 3"/>
          <p:cNvSpPr>
            <a:spLocks noGrp="1" noChangeArrowheads="1"/>
          </p:cNvSpPr>
          <p:nvPr>
            <p:ph type="subTitle" idx="1"/>
          </p:nvPr>
        </p:nvSpPr>
        <p:spPr>
          <a:xfrm>
            <a:off x="3491880" y="3429000"/>
            <a:ext cx="4535488" cy="2160588"/>
          </a:xfrm>
        </p:spPr>
        <p:txBody>
          <a:bodyPr rtlCol="0">
            <a:normAutofit fontScale="70000" lnSpcReduction="20000"/>
          </a:bodyPr>
          <a:lstStyle/>
          <a:p>
            <a:pPr algn="r" eaLnBrk="1" fontAlgn="auto" hangingPunct="1">
              <a:spcBef>
                <a:spcPct val="0"/>
              </a:spcBef>
              <a:spcAft>
                <a:spcPts val="0"/>
              </a:spcAft>
              <a:buFont typeface="Arial" pitchFamily="34" charset="0"/>
              <a:buNone/>
              <a:defRPr/>
            </a:pPr>
            <a:endParaRPr lang="en-GB" sz="2400" i="1" dirty="0">
              <a:solidFill>
                <a:srgbClr val="8E0000"/>
              </a:solidFill>
              <a:latin typeface="Gill Sans MT" pitchFamily="34" charset="0"/>
              <a:cs typeface="Arial" charset="0"/>
            </a:endParaRPr>
          </a:p>
          <a:p>
            <a:pPr algn="r">
              <a:spcBef>
                <a:spcPct val="0"/>
              </a:spcBef>
              <a:buNone/>
              <a:defRPr/>
            </a:pPr>
            <a:r>
              <a:rPr lang="en-GB" sz="2400" dirty="0">
                <a:solidFill>
                  <a:srgbClr val="8E0000"/>
                </a:solidFill>
                <a:latin typeface="Gill Sans MT"/>
                <a:cs typeface="Arial" charset="0"/>
              </a:rPr>
              <a:t>George Peretz QC (England &amp; Wales) BL (Ireland)</a:t>
            </a:r>
          </a:p>
          <a:p>
            <a:pPr algn="r" eaLnBrk="1" fontAlgn="auto" hangingPunct="1">
              <a:spcBef>
                <a:spcPct val="0"/>
              </a:spcBef>
              <a:spcAft>
                <a:spcPts val="0"/>
              </a:spcAft>
              <a:buFont typeface="Arial" pitchFamily="34" charset="0"/>
              <a:buNone/>
              <a:defRPr/>
            </a:pPr>
            <a:endParaRPr lang="en-GB" sz="2400" dirty="0">
              <a:solidFill>
                <a:srgbClr val="8E0000"/>
              </a:solidFill>
              <a:latin typeface="Gill Sans MT" pitchFamily="34" charset="0"/>
              <a:cs typeface="Arial" charset="0"/>
            </a:endParaRPr>
          </a:p>
          <a:p>
            <a:pPr algn="r" eaLnBrk="1" fontAlgn="auto" hangingPunct="1">
              <a:spcBef>
                <a:spcPct val="0"/>
              </a:spcBef>
              <a:spcAft>
                <a:spcPts val="0"/>
              </a:spcAft>
              <a:buFont typeface="Arial" pitchFamily="34" charset="0"/>
              <a:buNone/>
              <a:defRPr/>
            </a:pPr>
            <a:r>
              <a:rPr lang="en-GB" sz="2400" dirty="0">
                <a:solidFill>
                  <a:srgbClr val="8E0000"/>
                </a:solidFill>
                <a:latin typeface="Gill Sans MT"/>
                <a:cs typeface="Arial" charset="0"/>
              </a:rPr>
              <a:t>Monckton Chambers/Law Library of Ireland</a:t>
            </a:r>
          </a:p>
          <a:p>
            <a:pPr algn="r" eaLnBrk="1" fontAlgn="auto" hangingPunct="1">
              <a:spcBef>
                <a:spcPct val="0"/>
              </a:spcBef>
              <a:spcAft>
                <a:spcPts val="0"/>
              </a:spcAft>
              <a:buFont typeface="Arial" pitchFamily="34" charset="0"/>
              <a:buNone/>
              <a:defRPr/>
            </a:pPr>
            <a:endParaRPr lang="en-GB" sz="2400" dirty="0">
              <a:solidFill>
                <a:srgbClr val="8E0000"/>
              </a:solidFill>
              <a:latin typeface="Gill Sans MT"/>
              <a:cs typeface="Arial" charset="0"/>
            </a:endParaRPr>
          </a:p>
          <a:p>
            <a:pPr algn="r" eaLnBrk="1" fontAlgn="auto" hangingPunct="1">
              <a:spcBef>
                <a:spcPct val="0"/>
              </a:spcBef>
              <a:spcAft>
                <a:spcPts val="0"/>
              </a:spcAft>
              <a:buFont typeface="Arial" pitchFamily="34" charset="0"/>
              <a:buNone/>
              <a:defRPr/>
            </a:pPr>
            <a:r>
              <a:rPr lang="en-GB" sz="2400" dirty="0">
                <a:solidFill>
                  <a:srgbClr val="8E0000"/>
                </a:solidFill>
                <a:latin typeface="Gill Sans MT"/>
                <a:cs typeface="Arial" charset="0"/>
              </a:rPr>
              <a:t>18 February 2021</a:t>
            </a:r>
          </a:p>
          <a:p>
            <a:pPr algn="l" eaLnBrk="1" fontAlgn="auto" hangingPunct="1">
              <a:lnSpc>
                <a:spcPct val="80000"/>
              </a:lnSpc>
              <a:spcAft>
                <a:spcPts val="0"/>
              </a:spcAft>
              <a:buFont typeface="Arial" pitchFamily="34" charset="0"/>
              <a:buNone/>
              <a:defRPr/>
            </a:pPr>
            <a:endParaRPr lang="en-GB" sz="2200" dirty="0">
              <a:solidFill>
                <a:srgbClr val="8E0000"/>
              </a:solidFill>
              <a:latin typeface="Gill Sans MT" pitchFamily="34" charset="0"/>
              <a:cs typeface="Arial" charset="0"/>
            </a:endParaRPr>
          </a:p>
          <a:p>
            <a:pPr eaLnBrk="1" fontAlgn="auto" hangingPunct="1">
              <a:lnSpc>
                <a:spcPct val="80000"/>
              </a:lnSpc>
              <a:spcAft>
                <a:spcPts val="0"/>
              </a:spcAft>
              <a:buFont typeface="Arial" pitchFamily="34" charset="0"/>
              <a:buNone/>
              <a:defRPr/>
            </a:pPr>
            <a:r>
              <a:rPr lang="en-GB" dirty="0">
                <a:latin typeface="Arial" charset="0"/>
                <a:cs typeface="Arial" charset="0"/>
              </a:rPr>
              <a:t> </a:t>
            </a:r>
          </a:p>
        </p:txBody>
      </p:sp>
      <p:sp>
        <p:nvSpPr>
          <p:cNvPr id="6" name="Footer Placeholder 5"/>
          <p:cNvSpPr>
            <a:spLocks noGrp="1"/>
          </p:cNvSpPr>
          <p:nvPr>
            <p:ph type="ftr" sz="quarter" idx="11"/>
          </p:nvPr>
        </p:nvSpPr>
        <p:spPr/>
        <p:txBody>
          <a:bodyPr/>
          <a:lstStyle/>
          <a:p>
            <a:r>
              <a:rPr lang="en-GB" dirty="0"/>
              <a:t>www.monckton.com</a:t>
            </a:r>
          </a:p>
        </p:txBody>
      </p:sp>
      <p:sp>
        <p:nvSpPr>
          <p:cNvPr id="7" name="Slide Number Placeholder 6"/>
          <p:cNvSpPr>
            <a:spLocks noGrp="1"/>
          </p:cNvSpPr>
          <p:nvPr>
            <p:ph type="sldNum" sz="quarter" idx="12"/>
          </p:nvPr>
        </p:nvSpPr>
        <p:spPr/>
        <p:txBody>
          <a:bodyPr/>
          <a:lstStyle/>
          <a:p>
            <a:r>
              <a:rPr lang="en-GB" dirty="0"/>
              <a:t>+44 (0)20 7405 7211</a:t>
            </a:r>
          </a:p>
        </p:txBody>
      </p:sp>
    </p:spTree>
    <p:extLst>
      <p:ext uri="{BB962C8B-B14F-4D97-AF65-F5344CB8AC3E}">
        <p14:creationId xmlns:p14="http://schemas.microsoft.com/office/powerpoint/2010/main" val="1088978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E33307-CE40-D040-BD12-55D982EDFBC7}"/>
              </a:ext>
            </a:extLst>
          </p:cNvPr>
          <p:cNvSpPr>
            <a:spLocks noGrp="1"/>
          </p:cNvSpPr>
          <p:nvPr>
            <p:ph idx="1"/>
          </p:nvPr>
        </p:nvSpPr>
        <p:spPr/>
        <p:txBody>
          <a:bodyPr/>
          <a:lstStyle/>
          <a:p>
            <a:r>
              <a:rPr lang="en-US" dirty="0"/>
              <a:t>… to be discussed</a:t>
            </a:r>
          </a:p>
        </p:txBody>
      </p:sp>
      <p:sp>
        <p:nvSpPr>
          <p:cNvPr id="3" name="Footer Placeholder 2">
            <a:extLst>
              <a:ext uri="{FF2B5EF4-FFF2-40B4-BE49-F238E27FC236}">
                <a16:creationId xmlns:a16="http://schemas.microsoft.com/office/drawing/2014/main" id="{AA583B10-E323-0740-B7C5-3F257CC50BD8}"/>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EA263235-C7BE-E441-BD66-10BC83B158ED}"/>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2A2EBF16-9F3F-E645-9716-D6273D3D6213}"/>
              </a:ext>
            </a:extLst>
          </p:cNvPr>
          <p:cNvSpPr>
            <a:spLocks noGrp="1"/>
          </p:cNvSpPr>
          <p:nvPr>
            <p:ph type="title"/>
          </p:nvPr>
        </p:nvSpPr>
        <p:spPr/>
        <p:txBody>
          <a:bodyPr/>
          <a:lstStyle/>
          <a:p>
            <a:r>
              <a:rPr lang="en-US" dirty="0"/>
              <a:t>Exclusion</a:t>
            </a:r>
          </a:p>
        </p:txBody>
      </p:sp>
    </p:spTree>
    <p:extLst>
      <p:ext uri="{BB962C8B-B14F-4D97-AF65-F5344CB8AC3E}">
        <p14:creationId xmlns:p14="http://schemas.microsoft.com/office/powerpoint/2010/main" val="1423941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a:bodyPr>
          <a:lstStyle/>
          <a:p>
            <a:pPr eaLnBrk="1" hangingPunct="1"/>
            <a:r>
              <a:rPr lang="en-GB" altLang="en-US" dirty="0"/>
              <a:t>Non-discrimination</a:t>
            </a:r>
          </a:p>
        </p:txBody>
      </p:sp>
      <p:sp>
        <p:nvSpPr>
          <p:cNvPr id="16387" name="Rectangle 3"/>
          <p:cNvSpPr>
            <a:spLocks noGrp="1" noChangeArrowheads="1"/>
          </p:cNvSpPr>
          <p:nvPr>
            <p:ph type="body" idx="1"/>
          </p:nvPr>
        </p:nvSpPr>
        <p:spPr/>
        <p:txBody>
          <a:bodyPr/>
          <a:lstStyle/>
          <a:p>
            <a:pPr eaLnBrk="1" hangingPunct="1">
              <a:lnSpc>
                <a:spcPct val="80000"/>
              </a:lnSpc>
            </a:pPr>
            <a:r>
              <a:rPr lang="en-GB" altLang="en-US" sz="3600" dirty="0"/>
              <a:t>Key provision: section 5(3) </a:t>
            </a:r>
          </a:p>
          <a:p>
            <a:pPr marL="0" indent="0">
              <a:lnSpc>
                <a:spcPct val="80000"/>
              </a:lnSpc>
              <a:buNone/>
            </a:pPr>
            <a:endParaRPr lang="en-GB" altLang="en-US" sz="3600" dirty="0"/>
          </a:p>
          <a:p>
            <a:pPr marL="0" indent="0">
              <a:lnSpc>
                <a:spcPct val="80000"/>
              </a:lnSpc>
              <a:buNone/>
            </a:pPr>
            <a:r>
              <a:rPr lang="en-GB" altLang="en-US" sz="2800" dirty="0"/>
              <a:t>A </a:t>
            </a:r>
            <a:r>
              <a:rPr lang="en-GB" altLang="en-US" sz="2800" u="sng" dirty="0"/>
              <a:t>relevant requirement </a:t>
            </a:r>
            <a:r>
              <a:rPr lang="en-GB" altLang="en-US" sz="2800" dirty="0"/>
              <a:t>(see section 6) is of no effect in the destination part if, and to the extent that, it </a:t>
            </a:r>
            <a:r>
              <a:rPr lang="en-GB" altLang="en-US" sz="2800" u="sng" dirty="0"/>
              <a:t>directly or indirectly discriminates </a:t>
            </a:r>
            <a:r>
              <a:rPr lang="en-GB" altLang="en-US" sz="2800" dirty="0"/>
              <a:t>against the </a:t>
            </a:r>
            <a:r>
              <a:rPr lang="en-GB" altLang="en-US" sz="2800" u="sng" dirty="0"/>
              <a:t>incoming goods </a:t>
            </a:r>
            <a:r>
              <a:rPr lang="en-GB" altLang="en-US" sz="2800" dirty="0"/>
              <a:t>(see sections 7 and 8).</a:t>
            </a:r>
          </a:p>
          <a:p>
            <a:pPr eaLnBrk="1" hangingPunct="1">
              <a:lnSpc>
                <a:spcPct val="80000"/>
              </a:lnSpc>
            </a:pPr>
            <a:endParaRPr lang="en-GB" altLang="en-US" sz="3600" dirty="0"/>
          </a:p>
        </p:txBody>
      </p:sp>
      <p:sp>
        <p:nvSpPr>
          <p:cNvPr id="4" name="Footer Placeholder 5"/>
          <p:cNvSpPr>
            <a:spLocks noGrp="1"/>
          </p:cNvSpPr>
          <p:nvPr>
            <p:ph type="ftr" sz="quarter" idx="11"/>
          </p:nvPr>
        </p:nvSpPr>
        <p:spPr>
          <a:xfrm>
            <a:off x="3124200" y="6356350"/>
            <a:ext cx="2895600" cy="365125"/>
          </a:xfrm>
        </p:spPr>
        <p:txBody>
          <a:bodyPr/>
          <a:lstStyle/>
          <a:p>
            <a:r>
              <a:rPr lang="en-GB" dirty="0"/>
              <a:t>www.monckton.com</a:t>
            </a:r>
          </a:p>
        </p:txBody>
      </p:sp>
      <p:sp>
        <p:nvSpPr>
          <p:cNvPr id="5" name="Slide Number Placeholder 6"/>
          <p:cNvSpPr>
            <a:spLocks noGrp="1"/>
          </p:cNvSpPr>
          <p:nvPr>
            <p:ph type="sldNum" sz="quarter" idx="12"/>
          </p:nvPr>
        </p:nvSpPr>
        <p:spPr>
          <a:xfrm>
            <a:off x="6553200" y="6356350"/>
            <a:ext cx="2133600" cy="365125"/>
          </a:xfrm>
        </p:spPr>
        <p:txBody>
          <a:bodyPr/>
          <a:lstStyle/>
          <a:p>
            <a:r>
              <a:rPr lang="en-GB" dirty="0"/>
              <a:t>+44 (0)20 7405 7211</a:t>
            </a:r>
          </a:p>
        </p:txBody>
      </p:sp>
    </p:spTree>
    <p:extLst>
      <p:ext uri="{BB962C8B-B14F-4D97-AF65-F5344CB8AC3E}">
        <p14:creationId xmlns:p14="http://schemas.microsoft.com/office/powerpoint/2010/main" val="2974750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679A105-9668-7543-BFB6-B20DB203459B}"/>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9ACD44E3-DAD1-2243-A4C2-4790671D45D2}"/>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5F44FB45-1130-B04B-81D0-4897010F8633}"/>
              </a:ext>
            </a:extLst>
          </p:cNvPr>
          <p:cNvSpPr>
            <a:spLocks noGrp="1"/>
          </p:cNvSpPr>
          <p:nvPr>
            <p:ph type="title"/>
          </p:nvPr>
        </p:nvSpPr>
        <p:spPr/>
        <p:txBody>
          <a:bodyPr>
            <a:normAutofit/>
          </a:bodyPr>
          <a:lstStyle/>
          <a:p>
            <a:r>
              <a:rPr lang="en-US" dirty="0"/>
              <a:t>Result</a:t>
            </a:r>
          </a:p>
        </p:txBody>
      </p:sp>
      <p:pic>
        <p:nvPicPr>
          <p:cNvPr id="2052" name="Picture 4" descr="Image result for breaking free of chains">
            <a:extLst>
              <a:ext uri="{FF2B5EF4-FFF2-40B4-BE49-F238E27FC236}">
                <a16:creationId xmlns:a16="http://schemas.microsoft.com/office/drawing/2014/main" id="{2A90282D-69C5-3646-B3F3-241F8C3D31C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57167" y="1916832"/>
            <a:ext cx="5051137" cy="42470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4533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90C3EF2-E297-2A42-9482-89CD149A476E}"/>
              </a:ext>
            </a:extLst>
          </p:cNvPr>
          <p:cNvSpPr>
            <a:spLocks noGrp="1"/>
          </p:cNvSpPr>
          <p:nvPr>
            <p:ph idx="1"/>
          </p:nvPr>
        </p:nvSpPr>
        <p:spPr/>
        <p:txBody>
          <a:bodyPr/>
          <a:lstStyle/>
          <a:p>
            <a:pPr marL="0" indent="0">
              <a:buNone/>
            </a:pPr>
            <a:r>
              <a:rPr lang="en-US" sz="2000" dirty="0"/>
              <a:t>(2) A relevant requirement, for the purposes of the principle as it has effect in relation to [Wales], is a statutory provision that—</a:t>
            </a:r>
          </a:p>
          <a:p>
            <a:pPr marL="0" indent="0">
              <a:buNone/>
            </a:pPr>
            <a:r>
              <a:rPr lang="en-US" sz="2000" dirty="0"/>
              <a:t>(a)applies in [Wales] to, or in relation to, goods sold in [Wales], and</a:t>
            </a:r>
          </a:p>
          <a:p>
            <a:pPr marL="0" indent="0">
              <a:buNone/>
            </a:pPr>
            <a:r>
              <a:rPr lang="en-US" sz="2000" dirty="0"/>
              <a:t>(b)is within the </a:t>
            </a:r>
            <a:r>
              <a:rPr lang="en-US" sz="2000" u="sng" dirty="0"/>
              <a:t>scope of the non-discrimination principle</a:t>
            </a:r>
            <a:r>
              <a:rPr lang="en-US" sz="2000" dirty="0"/>
              <a:t>.</a:t>
            </a:r>
          </a:p>
          <a:p>
            <a:pPr marL="0" indent="0">
              <a:buNone/>
            </a:pPr>
            <a:r>
              <a:rPr lang="en-US" sz="2000" dirty="0"/>
              <a:t>…</a:t>
            </a:r>
          </a:p>
          <a:p>
            <a:pPr marL="0" indent="0">
              <a:buNone/>
            </a:pPr>
            <a:r>
              <a:rPr lang="en-US" sz="2000" dirty="0"/>
              <a:t>(4) A statutory provision is not a relevant requirement—</a:t>
            </a:r>
          </a:p>
          <a:p>
            <a:pPr marL="0" indent="0">
              <a:buNone/>
            </a:pPr>
            <a:r>
              <a:rPr lang="en-US" sz="2000" dirty="0"/>
              <a:t>(a)to the extent that it is a relevant requirement for the purposes of the </a:t>
            </a:r>
            <a:r>
              <a:rPr lang="en-US" sz="2000" u="sng" dirty="0"/>
              <a:t>mutual recognition principle </a:t>
            </a:r>
            <a:r>
              <a:rPr lang="en-US" sz="2000" dirty="0"/>
              <a:t>for goods (see section 3), or</a:t>
            </a:r>
          </a:p>
          <a:p>
            <a:pPr marL="0" indent="0">
              <a:buNone/>
            </a:pPr>
            <a:r>
              <a:rPr lang="en-US" sz="2000" dirty="0"/>
              <a:t>(b)if section 9 (</a:t>
            </a:r>
            <a:r>
              <a:rPr lang="en-US" sz="2000" u="sng" dirty="0"/>
              <a:t>exclusion</a:t>
            </a:r>
            <a:r>
              <a:rPr lang="en-US" sz="2000" dirty="0"/>
              <a:t> of certain existing provisions) so provides.</a:t>
            </a:r>
          </a:p>
        </p:txBody>
      </p:sp>
      <p:sp>
        <p:nvSpPr>
          <p:cNvPr id="3" name="Footer Placeholder 2">
            <a:extLst>
              <a:ext uri="{FF2B5EF4-FFF2-40B4-BE49-F238E27FC236}">
                <a16:creationId xmlns:a16="http://schemas.microsoft.com/office/drawing/2014/main" id="{E67A070F-3840-0844-82E7-D9A108284CDA}"/>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37C75BDD-5BBC-574F-8271-4210FC5F1E81}"/>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1930E210-97FA-C840-B05D-3A3EA9E0B1FC}"/>
              </a:ext>
            </a:extLst>
          </p:cNvPr>
          <p:cNvSpPr>
            <a:spLocks noGrp="1"/>
          </p:cNvSpPr>
          <p:nvPr>
            <p:ph type="title"/>
          </p:nvPr>
        </p:nvSpPr>
        <p:spPr/>
        <p:txBody>
          <a:bodyPr/>
          <a:lstStyle/>
          <a:p>
            <a:r>
              <a:rPr lang="en-US" dirty="0"/>
              <a:t>Relevant requirement (section 6)</a:t>
            </a:r>
          </a:p>
        </p:txBody>
      </p:sp>
    </p:spTree>
    <p:extLst>
      <p:ext uri="{BB962C8B-B14F-4D97-AF65-F5344CB8AC3E}">
        <p14:creationId xmlns:p14="http://schemas.microsoft.com/office/powerpoint/2010/main" val="2174574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64EAB70-50EC-8E4C-888C-62548BE69E0E}"/>
              </a:ext>
            </a:extLst>
          </p:cNvPr>
          <p:cNvSpPr>
            <a:spLocks noGrp="1"/>
          </p:cNvSpPr>
          <p:nvPr>
            <p:ph idx="1"/>
          </p:nvPr>
        </p:nvSpPr>
        <p:spPr>
          <a:xfrm>
            <a:off x="457200" y="1340768"/>
            <a:ext cx="8229600" cy="4785395"/>
          </a:xfrm>
        </p:spPr>
        <p:txBody>
          <a:bodyPr/>
          <a:lstStyle/>
          <a:p>
            <a:pPr marL="0" indent="0">
              <a:buNone/>
            </a:pPr>
            <a:r>
              <a:rPr lang="en-US" sz="2400" dirty="0"/>
              <a:t>A statutory provision is within the scope of the non-discrimination principle if it relates to any one or more of the following—</a:t>
            </a:r>
          </a:p>
          <a:p>
            <a:pPr marL="0" indent="0">
              <a:buNone/>
            </a:pPr>
            <a:r>
              <a:rPr lang="en-US" sz="2400" dirty="0"/>
              <a:t>(a)the circumstances or manner in which goods are sold (such as where, when, by whom, to whom, or the price or other terms on which they may be sold);</a:t>
            </a:r>
          </a:p>
          <a:p>
            <a:pPr marL="0" indent="0">
              <a:buNone/>
            </a:pPr>
            <a:r>
              <a:rPr lang="en-US" sz="2400" dirty="0"/>
              <a:t>(b)the transportation, storage, handling or display of goods;</a:t>
            </a:r>
          </a:p>
          <a:p>
            <a:pPr marL="0" indent="0">
              <a:buNone/>
            </a:pPr>
            <a:r>
              <a:rPr lang="en-US" sz="2400" dirty="0"/>
              <a:t>(c)the inspection, assessment, registration, certification, approval or </a:t>
            </a:r>
            <a:r>
              <a:rPr lang="en-US" sz="2400" dirty="0" err="1"/>
              <a:t>authorisation</a:t>
            </a:r>
            <a:r>
              <a:rPr lang="en-US" sz="2400" dirty="0"/>
              <a:t> of the goods or any similar dealing with them;</a:t>
            </a:r>
          </a:p>
          <a:p>
            <a:pPr marL="0" indent="0">
              <a:buNone/>
            </a:pPr>
            <a:r>
              <a:rPr lang="en-US" sz="2400" dirty="0"/>
              <a:t>(d)the conduct or regulation of businesses that engage in the sale of certain goods or types of goods.</a:t>
            </a:r>
          </a:p>
          <a:p>
            <a:endParaRPr lang="en-US" dirty="0"/>
          </a:p>
        </p:txBody>
      </p:sp>
      <p:sp>
        <p:nvSpPr>
          <p:cNvPr id="3" name="Footer Placeholder 2">
            <a:extLst>
              <a:ext uri="{FF2B5EF4-FFF2-40B4-BE49-F238E27FC236}">
                <a16:creationId xmlns:a16="http://schemas.microsoft.com/office/drawing/2014/main" id="{B4C5B8F1-9E99-C24F-BA91-AF301B87CE0F}"/>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ECFDD83F-1152-2249-A955-944A3B017477}"/>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379CA685-FE10-FA47-A6C6-4EF65A6BB783}"/>
              </a:ext>
            </a:extLst>
          </p:cNvPr>
          <p:cNvSpPr>
            <a:spLocks noGrp="1"/>
          </p:cNvSpPr>
          <p:nvPr>
            <p:ph type="title"/>
          </p:nvPr>
        </p:nvSpPr>
        <p:spPr/>
        <p:txBody>
          <a:bodyPr>
            <a:normAutofit/>
          </a:bodyPr>
          <a:lstStyle/>
          <a:p>
            <a:r>
              <a:rPr lang="en-US" dirty="0"/>
              <a:t>Scope of the NDP: s.6(3)</a:t>
            </a:r>
          </a:p>
        </p:txBody>
      </p:sp>
    </p:spTree>
    <p:extLst>
      <p:ext uri="{BB962C8B-B14F-4D97-AF65-F5344CB8AC3E}">
        <p14:creationId xmlns:p14="http://schemas.microsoft.com/office/powerpoint/2010/main" val="4093650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85CE671-27DC-A643-A751-59C2610E648F}"/>
              </a:ext>
            </a:extLst>
          </p:cNvPr>
          <p:cNvSpPr>
            <a:spLocks noGrp="1"/>
          </p:cNvSpPr>
          <p:nvPr>
            <p:ph idx="1"/>
          </p:nvPr>
        </p:nvSpPr>
        <p:spPr/>
        <p:txBody>
          <a:bodyPr/>
          <a:lstStyle/>
          <a:p>
            <a:r>
              <a:rPr lang="en-US" dirty="0"/>
              <a:t>See section 5(2)(b), (4) and (5): -</a:t>
            </a:r>
          </a:p>
          <a:p>
            <a:pPr lvl="1"/>
            <a:r>
              <a:rPr lang="en-US" dirty="0"/>
              <a:t>“relevant connection with [England]”</a:t>
            </a:r>
          </a:p>
          <a:p>
            <a:pPr lvl="1"/>
            <a:r>
              <a:rPr lang="en-US" dirty="0"/>
              <a:t>“relevant connection” if: </a:t>
            </a:r>
          </a:p>
          <a:p>
            <a:pPr lvl="2"/>
            <a:r>
              <a:rPr lang="en-US" dirty="0"/>
              <a:t>produced in [England]</a:t>
            </a:r>
          </a:p>
          <a:p>
            <a:pPr lvl="2"/>
            <a:r>
              <a:rPr lang="en-US" dirty="0"/>
              <a:t>produced by business based in [England] (registered office/head office/principal place of business)</a:t>
            </a:r>
          </a:p>
          <a:p>
            <a:pPr lvl="2"/>
            <a:r>
              <a:rPr lang="en-US" dirty="0"/>
              <a:t>come from or pass through [England] before reaching [Wales]</a:t>
            </a:r>
          </a:p>
        </p:txBody>
      </p:sp>
      <p:sp>
        <p:nvSpPr>
          <p:cNvPr id="3" name="Footer Placeholder 2">
            <a:extLst>
              <a:ext uri="{FF2B5EF4-FFF2-40B4-BE49-F238E27FC236}">
                <a16:creationId xmlns:a16="http://schemas.microsoft.com/office/drawing/2014/main" id="{CC6DD882-0DB7-F741-9E46-06BCDFC4134F}"/>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B791C170-ABFE-D14E-9F5F-18E0510A3752}"/>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96FC8C27-39F9-6A48-93AF-1324097A6576}"/>
              </a:ext>
            </a:extLst>
          </p:cNvPr>
          <p:cNvSpPr>
            <a:spLocks noGrp="1"/>
          </p:cNvSpPr>
          <p:nvPr>
            <p:ph type="title"/>
          </p:nvPr>
        </p:nvSpPr>
        <p:spPr/>
        <p:txBody>
          <a:bodyPr/>
          <a:lstStyle/>
          <a:p>
            <a:r>
              <a:rPr lang="en-US" dirty="0"/>
              <a:t>“incoming goods”</a:t>
            </a:r>
          </a:p>
        </p:txBody>
      </p:sp>
    </p:spTree>
    <p:extLst>
      <p:ext uri="{BB962C8B-B14F-4D97-AF65-F5344CB8AC3E}">
        <p14:creationId xmlns:p14="http://schemas.microsoft.com/office/powerpoint/2010/main" val="36731300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A39FC5-2529-B042-8045-CBE0A904BB42}"/>
              </a:ext>
            </a:extLst>
          </p:cNvPr>
          <p:cNvSpPr>
            <a:spLocks noGrp="1"/>
          </p:cNvSpPr>
          <p:nvPr>
            <p:ph idx="1"/>
          </p:nvPr>
        </p:nvSpPr>
        <p:spPr/>
        <p:txBody>
          <a:bodyPr/>
          <a:lstStyle/>
          <a:p>
            <a:r>
              <a:rPr lang="en-US" dirty="0"/>
              <a:t>Section 7(1) </a:t>
            </a:r>
          </a:p>
          <a:p>
            <a:pPr marL="0" indent="0">
              <a:buNone/>
            </a:pPr>
            <a:r>
              <a:rPr lang="en-GB" sz="2800" dirty="0"/>
              <a:t>for the reason that the goods have the relevant connection with [England], the requirement applies to, or in relation to, the incoming goods in a way—</a:t>
            </a:r>
          </a:p>
          <a:p>
            <a:pPr marL="0" indent="0">
              <a:buNone/>
            </a:pPr>
            <a:r>
              <a:rPr lang="en-GB" sz="2800" dirty="0"/>
              <a:t>(a)in which it does not or </a:t>
            </a:r>
            <a:r>
              <a:rPr lang="en-GB" sz="2800" u="sng" dirty="0"/>
              <a:t>would not </a:t>
            </a:r>
            <a:r>
              <a:rPr lang="en-GB" sz="2800" dirty="0"/>
              <a:t>apply to local goods, and</a:t>
            </a:r>
          </a:p>
          <a:p>
            <a:pPr marL="0" indent="0">
              <a:buNone/>
            </a:pPr>
            <a:r>
              <a:rPr lang="en-GB" sz="2800" dirty="0"/>
              <a:t>(b)that puts the incoming goods at a </a:t>
            </a:r>
            <a:r>
              <a:rPr lang="en-GB" sz="2800" u="sng" dirty="0"/>
              <a:t>disadvantage</a:t>
            </a:r>
            <a:r>
              <a:rPr lang="en-GB" sz="2800" dirty="0"/>
              <a:t> compared to </a:t>
            </a:r>
            <a:r>
              <a:rPr lang="en-GB" sz="2800" u="sng" dirty="0"/>
              <a:t>local goods</a:t>
            </a:r>
            <a:r>
              <a:rPr lang="en-GB" dirty="0"/>
              <a:t>.</a:t>
            </a:r>
          </a:p>
          <a:p>
            <a:pPr marL="0" indent="0">
              <a:buNone/>
            </a:pPr>
            <a:endParaRPr lang="en-US" dirty="0"/>
          </a:p>
        </p:txBody>
      </p:sp>
      <p:sp>
        <p:nvSpPr>
          <p:cNvPr id="3" name="Footer Placeholder 2">
            <a:extLst>
              <a:ext uri="{FF2B5EF4-FFF2-40B4-BE49-F238E27FC236}">
                <a16:creationId xmlns:a16="http://schemas.microsoft.com/office/drawing/2014/main" id="{AAFE99A2-9D96-594B-A946-189D588D3985}"/>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C20C6BAA-F0D4-BB48-9827-53837A22681D}"/>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B7388B8D-F2E3-374F-A2D5-20811A3DD6A5}"/>
              </a:ext>
            </a:extLst>
          </p:cNvPr>
          <p:cNvSpPr>
            <a:spLocks noGrp="1"/>
          </p:cNvSpPr>
          <p:nvPr>
            <p:ph type="title"/>
          </p:nvPr>
        </p:nvSpPr>
        <p:spPr/>
        <p:txBody>
          <a:bodyPr>
            <a:normAutofit/>
          </a:bodyPr>
          <a:lstStyle/>
          <a:p>
            <a:r>
              <a:rPr lang="en-US" dirty="0"/>
              <a:t>“directly …discriminates” </a:t>
            </a:r>
          </a:p>
        </p:txBody>
      </p:sp>
    </p:spTree>
    <p:extLst>
      <p:ext uri="{BB962C8B-B14F-4D97-AF65-F5344CB8AC3E}">
        <p14:creationId xmlns:p14="http://schemas.microsoft.com/office/powerpoint/2010/main" val="3401631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GB" altLang="en-US" dirty="0"/>
              <a:t>“indirectly discriminates”: section 8</a:t>
            </a:r>
          </a:p>
        </p:txBody>
      </p:sp>
      <p:sp>
        <p:nvSpPr>
          <p:cNvPr id="18435" name="Rectangle 3"/>
          <p:cNvSpPr>
            <a:spLocks noGrp="1" noChangeArrowheads="1"/>
          </p:cNvSpPr>
          <p:nvPr>
            <p:ph type="body" idx="1"/>
          </p:nvPr>
        </p:nvSpPr>
        <p:spPr>
          <a:xfrm>
            <a:off x="467544" y="1412776"/>
            <a:ext cx="8229600" cy="4525963"/>
          </a:xfrm>
        </p:spPr>
        <p:txBody>
          <a:bodyPr/>
          <a:lstStyle/>
          <a:p>
            <a:pPr marL="457200" lvl="1" indent="0">
              <a:lnSpc>
                <a:spcPct val="80000"/>
              </a:lnSpc>
              <a:buNone/>
            </a:pPr>
            <a:r>
              <a:rPr lang="en-US" dirty="0">
                <a:solidFill>
                  <a:srgbClr val="000000"/>
                </a:solidFill>
                <a:latin typeface="+mj-lt"/>
              </a:rPr>
              <a:t>If the requirement </a:t>
            </a:r>
          </a:p>
          <a:p>
            <a:pPr marL="457200" lvl="1" indent="0">
              <a:lnSpc>
                <a:spcPct val="80000"/>
              </a:lnSpc>
              <a:buNone/>
            </a:pPr>
            <a:endParaRPr lang="en-US" dirty="0">
              <a:solidFill>
                <a:srgbClr val="000000"/>
              </a:solidFill>
              <a:latin typeface="+mj-lt"/>
            </a:endParaRPr>
          </a:p>
          <a:p>
            <a:pPr marL="1028700" lvl="2" indent="-342900">
              <a:lnSpc>
                <a:spcPct val="80000"/>
              </a:lnSpc>
            </a:pPr>
            <a:r>
              <a:rPr lang="en-US" dirty="0">
                <a:solidFill>
                  <a:srgbClr val="000000"/>
                </a:solidFill>
                <a:latin typeface="+mj-lt"/>
              </a:rPr>
              <a:t>applies to, or in relation to, the incoming goods in a way that puts them at a disadvantage,</a:t>
            </a:r>
          </a:p>
          <a:p>
            <a:pPr marL="1028700" lvl="2" indent="-342900">
              <a:lnSpc>
                <a:spcPct val="80000"/>
              </a:lnSpc>
            </a:pPr>
            <a:r>
              <a:rPr lang="en-US" dirty="0">
                <a:solidFill>
                  <a:srgbClr val="000000"/>
                </a:solidFill>
                <a:latin typeface="+mj-lt"/>
              </a:rPr>
              <a:t>has an adverse market effect, and</a:t>
            </a:r>
          </a:p>
          <a:p>
            <a:pPr marL="1028700" lvl="2" indent="-342900">
              <a:lnSpc>
                <a:spcPct val="80000"/>
              </a:lnSpc>
            </a:pPr>
            <a:r>
              <a:rPr lang="en-US" dirty="0">
                <a:solidFill>
                  <a:srgbClr val="000000"/>
                </a:solidFill>
                <a:latin typeface="+mj-lt"/>
              </a:rPr>
              <a:t>cannot reasonably be considered a necessary means of achieving a legitimate aim.</a:t>
            </a:r>
          </a:p>
        </p:txBody>
      </p:sp>
      <p:sp>
        <p:nvSpPr>
          <p:cNvPr id="4" name="Footer Placeholder 5"/>
          <p:cNvSpPr>
            <a:spLocks noGrp="1"/>
          </p:cNvSpPr>
          <p:nvPr>
            <p:ph type="ftr" sz="quarter" idx="11"/>
          </p:nvPr>
        </p:nvSpPr>
        <p:spPr>
          <a:xfrm>
            <a:off x="3124200" y="6356350"/>
            <a:ext cx="2895600" cy="365125"/>
          </a:xfrm>
        </p:spPr>
        <p:txBody>
          <a:bodyPr/>
          <a:lstStyle/>
          <a:p>
            <a:r>
              <a:rPr lang="en-GB" dirty="0"/>
              <a:t>www.monckton.com</a:t>
            </a:r>
          </a:p>
        </p:txBody>
      </p:sp>
      <p:sp>
        <p:nvSpPr>
          <p:cNvPr id="5" name="Slide Number Placeholder 6"/>
          <p:cNvSpPr>
            <a:spLocks noGrp="1"/>
          </p:cNvSpPr>
          <p:nvPr>
            <p:ph type="sldNum" sz="quarter" idx="12"/>
          </p:nvPr>
        </p:nvSpPr>
        <p:spPr>
          <a:xfrm>
            <a:off x="6553200" y="6356350"/>
            <a:ext cx="2133600" cy="365125"/>
          </a:xfrm>
        </p:spPr>
        <p:txBody>
          <a:bodyPr/>
          <a:lstStyle/>
          <a:p>
            <a:r>
              <a:rPr lang="en-GB" dirty="0"/>
              <a:t>+44 (0)20 7405 7211</a:t>
            </a:r>
          </a:p>
        </p:txBody>
      </p:sp>
    </p:spTree>
    <p:extLst>
      <p:ext uri="{BB962C8B-B14F-4D97-AF65-F5344CB8AC3E}">
        <p14:creationId xmlns:p14="http://schemas.microsoft.com/office/powerpoint/2010/main" val="6753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CA2AF9D-578C-8247-B28D-60B4BC1DEC08}"/>
              </a:ext>
            </a:extLst>
          </p:cNvPr>
          <p:cNvSpPr>
            <a:spLocks noGrp="1"/>
          </p:cNvSpPr>
          <p:nvPr>
            <p:ph idx="1"/>
          </p:nvPr>
        </p:nvSpPr>
        <p:spPr/>
        <p:txBody>
          <a:bodyPr/>
          <a:lstStyle/>
          <a:p>
            <a:pPr marL="800100" lvl="1" indent="-342900">
              <a:lnSpc>
                <a:spcPct val="80000"/>
              </a:lnSpc>
            </a:pPr>
            <a:r>
              <a:rPr lang="en-US" altLang="en-US" sz="2600" dirty="0">
                <a:solidFill>
                  <a:srgbClr val="000000"/>
                </a:solidFill>
              </a:rPr>
              <a:t>Disadvantage: less attractive/harder to sell</a:t>
            </a:r>
          </a:p>
          <a:p>
            <a:pPr marL="800100" lvl="1" indent="-342900">
              <a:lnSpc>
                <a:spcPct val="80000"/>
              </a:lnSpc>
            </a:pPr>
            <a:r>
              <a:rPr lang="en-US" altLang="en-US" sz="2600" dirty="0">
                <a:solidFill>
                  <a:srgbClr val="000000"/>
                </a:solidFill>
              </a:rPr>
              <a:t>Adverse market effect: </a:t>
            </a:r>
          </a:p>
          <a:p>
            <a:pPr marL="1028700" lvl="2" indent="-342900">
              <a:lnSpc>
                <a:spcPct val="80000"/>
              </a:lnSpc>
            </a:pPr>
            <a:r>
              <a:rPr lang="en-US" altLang="en-US" sz="2200" dirty="0">
                <a:solidFill>
                  <a:srgbClr val="000000"/>
                </a:solidFill>
              </a:rPr>
              <a:t>differential impact as between incoming goods/comparable goods and the same goods/comparable goods connected with [Wales]</a:t>
            </a:r>
          </a:p>
          <a:p>
            <a:pPr marL="1028700" lvl="2" indent="-342900">
              <a:lnSpc>
                <a:spcPct val="80000"/>
              </a:lnSpc>
            </a:pPr>
            <a:r>
              <a:rPr lang="en-US" altLang="en-US" sz="2200" dirty="0">
                <a:solidFill>
                  <a:srgbClr val="000000"/>
                </a:solidFill>
              </a:rPr>
              <a:t>Comparable goods “closely resembling” or “reasonably regarded by user as interchangeable”</a:t>
            </a:r>
          </a:p>
          <a:p>
            <a:pPr marL="800100" lvl="1" indent="-342900">
              <a:lnSpc>
                <a:spcPct val="80000"/>
              </a:lnSpc>
            </a:pPr>
            <a:r>
              <a:rPr lang="en-US" altLang="en-US" sz="2600" dirty="0">
                <a:solidFill>
                  <a:srgbClr val="000000"/>
                </a:solidFill>
              </a:rPr>
              <a:t>Legitimate aim: </a:t>
            </a:r>
          </a:p>
          <a:p>
            <a:pPr marL="1028700" lvl="2" indent="-342900">
              <a:lnSpc>
                <a:spcPct val="80000"/>
              </a:lnSpc>
            </a:pPr>
            <a:r>
              <a:rPr lang="en-US" altLang="en-US" sz="2200" dirty="0">
                <a:solidFill>
                  <a:srgbClr val="000000"/>
                </a:solidFill>
              </a:rPr>
              <a:t>human/animal/plant health</a:t>
            </a:r>
          </a:p>
          <a:p>
            <a:pPr marL="1028700" lvl="2" indent="-342900">
              <a:lnSpc>
                <a:spcPct val="80000"/>
              </a:lnSpc>
            </a:pPr>
            <a:r>
              <a:rPr lang="en-US" altLang="en-US" sz="2200" dirty="0">
                <a:solidFill>
                  <a:srgbClr val="000000"/>
                </a:solidFill>
              </a:rPr>
              <a:t>Public safety/security</a:t>
            </a:r>
          </a:p>
          <a:p>
            <a:pPr marL="1028700" lvl="2" indent="-342900">
              <a:lnSpc>
                <a:spcPct val="80000"/>
              </a:lnSpc>
            </a:pPr>
            <a:r>
              <a:rPr lang="en-US" altLang="en-US" sz="2200" dirty="0">
                <a:solidFill>
                  <a:srgbClr val="000000"/>
                </a:solidFill>
              </a:rPr>
              <a:t>Anything else added by </a:t>
            </a:r>
            <a:r>
              <a:rPr lang="en-US" altLang="en-US" sz="2200" dirty="0" err="1">
                <a:solidFill>
                  <a:srgbClr val="000000"/>
                </a:solidFill>
              </a:rPr>
              <a:t>SoS</a:t>
            </a:r>
            <a:r>
              <a:rPr lang="en-US" altLang="en-US" sz="2200" dirty="0">
                <a:solidFill>
                  <a:srgbClr val="000000"/>
                </a:solidFill>
              </a:rPr>
              <a:t> (can do it without consent of devolved governments) </a:t>
            </a:r>
            <a:endParaRPr lang="en-GB" altLang="en-US" sz="2200" dirty="0"/>
          </a:p>
          <a:p>
            <a:endParaRPr lang="en-US" dirty="0"/>
          </a:p>
        </p:txBody>
      </p:sp>
      <p:sp>
        <p:nvSpPr>
          <p:cNvPr id="3" name="Footer Placeholder 2">
            <a:extLst>
              <a:ext uri="{FF2B5EF4-FFF2-40B4-BE49-F238E27FC236}">
                <a16:creationId xmlns:a16="http://schemas.microsoft.com/office/drawing/2014/main" id="{6B0FF8F7-9C1D-7649-BA95-97E5DB18026A}"/>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133B8C0B-6E6D-FC40-A33C-1340BE9F5A64}"/>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187F5DCE-CB19-EE46-A1A6-FDCB9E07FB31}"/>
              </a:ext>
            </a:extLst>
          </p:cNvPr>
          <p:cNvSpPr>
            <a:spLocks noGrp="1"/>
          </p:cNvSpPr>
          <p:nvPr>
            <p:ph type="title"/>
          </p:nvPr>
        </p:nvSpPr>
        <p:spPr/>
        <p:txBody>
          <a:bodyPr/>
          <a:lstStyle/>
          <a:p>
            <a:r>
              <a:rPr lang="en-US" dirty="0"/>
              <a:t>Indirect discrimination (2)</a:t>
            </a:r>
          </a:p>
        </p:txBody>
      </p:sp>
    </p:spTree>
    <p:extLst>
      <p:ext uri="{BB962C8B-B14F-4D97-AF65-F5344CB8AC3E}">
        <p14:creationId xmlns:p14="http://schemas.microsoft.com/office/powerpoint/2010/main" val="5859793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4577869-B094-3840-95BC-66638BA423F8}"/>
              </a:ext>
            </a:extLst>
          </p:cNvPr>
          <p:cNvSpPr>
            <a:spLocks noGrp="1"/>
          </p:cNvSpPr>
          <p:nvPr>
            <p:ph idx="1"/>
          </p:nvPr>
        </p:nvSpPr>
        <p:spPr/>
        <p:txBody>
          <a:bodyPr/>
          <a:lstStyle/>
          <a:p>
            <a:r>
              <a:rPr lang="en-US" dirty="0"/>
              <a:t>… to be discussed</a:t>
            </a:r>
          </a:p>
        </p:txBody>
      </p:sp>
      <p:sp>
        <p:nvSpPr>
          <p:cNvPr id="3" name="Footer Placeholder 2">
            <a:extLst>
              <a:ext uri="{FF2B5EF4-FFF2-40B4-BE49-F238E27FC236}">
                <a16:creationId xmlns:a16="http://schemas.microsoft.com/office/drawing/2014/main" id="{DD564621-F66A-CC4F-80CB-F5697D9C66C5}"/>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03A84ED6-9D58-304C-9D50-6F62CBF884AF}"/>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9E74FFDE-EA5E-294C-8674-A9B5380565E1}"/>
              </a:ext>
            </a:extLst>
          </p:cNvPr>
          <p:cNvSpPr>
            <a:spLocks noGrp="1"/>
          </p:cNvSpPr>
          <p:nvPr>
            <p:ph type="title"/>
          </p:nvPr>
        </p:nvSpPr>
        <p:spPr/>
        <p:txBody>
          <a:bodyPr/>
          <a:lstStyle/>
          <a:p>
            <a:r>
              <a:rPr lang="en-US" dirty="0"/>
              <a:t>Exclusions</a:t>
            </a:r>
          </a:p>
        </p:txBody>
      </p:sp>
    </p:spTree>
    <p:extLst>
      <p:ext uri="{BB962C8B-B14F-4D97-AF65-F5344CB8AC3E}">
        <p14:creationId xmlns:p14="http://schemas.microsoft.com/office/powerpoint/2010/main" val="2330572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467544" y="1196752"/>
            <a:ext cx="8229600" cy="4525963"/>
          </a:xfrm>
        </p:spPr>
        <p:txBody>
          <a:bodyPr/>
          <a:lstStyle/>
          <a:p>
            <a:pPr lvl="1">
              <a:lnSpc>
                <a:spcPct val="90000"/>
              </a:lnSpc>
            </a:pPr>
            <a:endParaRPr lang="en-GB" altLang="en-US" dirty="0"/>
          </a:p>
          <a:p>
            <a:pPr lvl="1">
              <a:lnSpc>
                <a:spcPct val="90000"/>
              </a:lnSpc>
            </a:pPr>
            <a:r>
              <a:rPr lang="en-GB" altLang="en-US" dirty="0"/>
              <a:t>Section 2(3</a:t>
            </a:r>
            <a:r>
              <a:rPr lang="en-GB" altLang="en-US"/>
              <a:t>): - </a:t>
            </a:r>
            <a:endParaRPr lang="en-GB" altLang="en-US" dirty="0"/>
          </a:p>
          <a:p>
            <a:pPr marL="457200" lvl="1" indent="0">
              <a:lnSpc>
                <a:spcPct val="90000"/>
              </a:lnSpc>
              <a:buNone/>
            </a:pPr>
            <a:endParaRPr lang="en-GB" altLang="en-US" dirty="0"/>
          </a:p>
          <a:p>
            <a:pPr marL="457200" lvl="1" indent="0">
              <a:lnSpc>
                <a:spcPct val="90000"/>
              </a:lnSpc>
              <a:buNone/>
            </a:pPr>
            <a:r>
              <a:rPr lang="en-GB" altLang="en-US" dirty="0"/>
              <a:t>Where the [MRP] applies in relation to a sale of goods in [Wales] because the conditions in subsection (1)(a) and (b) are met, any relevant requirements there do not apply in relation to the sale.</a:t>
            </a:r>
          </a:p>
          <a:p>
            <a:pPr marL="457200" lvl="1" indent="0">
              <a:lnSpc>
                <a:spcPct val="90000"/>
              </a:lnSpc>
              <a:buNone/>
            </a:pPr>
            <a:endParaRPr lang="en-GB" altLang="en-US" dirty="0"/>
          </a:p>
          <a:p>
            <a:pPr marL="457200" lvl="1" indent="0">
              <a:lnSpc>
                <a:spcPct val="90000"/>
              </a:lnSpc>
              <a:buNone/>
            </a:pPr>
            <a:endParaRPr lang="en-GB" altLang="en-US" dirty="0"/>
          </a:p>
        </p:txBody>
      </p:sp>
      <p:sp>
        <p:nvSpPr>
          <p:cNvPr id="4" name="Footer Placeholder 5"/>
          <p:cNvSpPr>
            <a:spLocks noGrp="1"/>
          </p:cNvSpPr>
          <p:nvPr>
            <p:ph type="ftr" sz="quarter" idx="11"/>
          </p:nvPr>
        </p:nvSpPr>
        <p:spPr/>
        <p:txBody>
          <a:bodyPr/>
          <a:lstStyle/>
          <a:p>
            <a:r>
              <a:rPr lang="en-GB" dirty="0"/>
              <a:t>www.monckton.com</a:t>
            </a:r>
          </a:p>
        </p:txBody>
      </p:sp>
      <p:sp>
        <p:nvSpPr>
          <p:cNvPr id="5" name="Slide Number Placeholder 6"/>
          <p:cNvSpPr>
            <a:spLocks noGrp="1"/>
          </p:cNvSpPr>
          <p:nvPr>
            <p:ph type="sldNum" sz="quarter" idx="12"/>
          </p:nvPr>
        </p:nvSpPr>
        <p:spPr/>
        <p:txBody>
          <a:bodyPr/>
          <a:lstStyle/>
          <a:p>
            <a:r>
              <a:rPr lang="en-GB" dirty="0"/>
              <a:t>+44 (0)20 7405 7211</a:t>
            </a:r>
          </a:p>
        </p:txBody>
      </p:sp>
      <p:sp>
        <p:nvSpPr>
          <p:cNvPr id="8194" name="Rectangle 2"/>
          <p:cNvSpPr>
            <a:spLocks noGrp="1" noChangeArrowheads="1"/>
          </p:cNvSpPr>
          <p:nvPr>
            <p:ph type="title"/>
          </p:nvPr>
        </p:nvSpPr>
        <p:spPr/>
        <p:txBody>
          <a:bodyPr>
            <a:normAutofit fontScale="90000"/>
          </a:bodyPr>
          <a:lstStyle/>
          <a:p>
            <a:pPr eaLnBrk="1" hangingPunct="1"/>
            <a:r>
              <a:rPr lang="en-GB" altLang="en-US" sz="4000" dirty="0"/>
              <a:t>Mutual recognition (goods) (MRP): the key provision</a:t>
            </a:r>
            <a:endParaRPr lang="en-US" altLang="en-US" sz="4000" dirty="0"/>
          </a:p>
        </p:txBody>
      </p:sp>
    </p:spTree>
    <p:extLst>
      <p:ext uri="{BB962C8B-B14F-4D97-AF65-F5344CB8AC3E}">
        <p14:creationId xmlns:p14="http://schemas.microsoft.com/office/powerpoint/2010/main" val="1515399764"/>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66506E-0D53-304F-BAB4-0D1A4605CDE7}"/>
              </a:ext>
            </a:extLst>
          </p:cNvPr>
          <p:cNvSpPr>
            <a:spLocks noGrp="1"/>
          </p:cNvSpPr>
          <p:nvPr>
            <p:ph idx="1"/>
          </p:nvPr>
        </p:nvSpPr>
        <p:spPr/>
        <p:txBody>
          <a:bodyPr/>
          <a:lstStyle/>
          <a:p>
            <a:pPr lvl="1"/>
            <a:endParaRPr lang="en-US" dirty="0"/>
          </a:p>
          <a:p>
            <a:pPr lvl="1"/>
            <a:r>
              <a:rPr lang="en-US" dirty="0"/>
              <a:t>public authorities must pay “special regard” to </a:t>
            </a:r>
          </a:p>
          <a:p>
            <a:pPr lvl="2"/>
            <a:r>
              <a:rPr lang="en-US" dirty="0"/>
              <a:t>the need to “maintain” NI’s “integral place in the UK internal market”</a:t>
            </a:r>
          </a:p>
          <a:p>
            <a:pPr lvl="2"/>
            <a:r>
              <a:rPr lang="en-US" dirty="0"/>
              <a:t>the need to “respect” NI’s “place as part of the customs territory of the United Kingdom”</a:t>
            </a:r>
          </a:p>
          <a:p>
            <a:pPr lvl="2"/>
            <a:r>
              <a:rPr lang="en-US" dirty="0"/>
              <a:t>the need to facilitate the free flow of goods from NI to GB</a:t>
            </a:r>
          </a:p>
        </p:txBody>
      </p:sp>
      <p:sp>
        <p:nvSpPr>
          <p:cNvPr id="3" name="Footer Placeholder 2">
            <a:extLst>
              <a:ext uri="{FF2B5EF4-FFF2-40B4-BE49-F238E27FC236}">
                <a16:creationId xmlns:a16="http://schemas.microsoft.com/office/drawing/2014/main" id="{6CB5E830-1439-E54E-9188-A2CC1FFB48DD}"/>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EA06641E-C39C-CC48-A76C-643626F12396}"/>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CE6E4524-BE2E-1E4D-A13E-C72146BE3535}"/>
              </a:ext>
            </a:extLst>
          </p:cNvPr>
          <p:cNvSpPr>
            <a:spLocks noGrp="1"/>
          </p:cNvSpPr>
          <p:nvPr>
            <p:ph type="title"/>
          </p:nvPr>
        </p:nvSpPr>
        <p:spPr/>
        <p:txBody>
          <a:bodyPr>
            <a:normAutofit fontScale="90000"/>
          </a:bodyPr>
          <a:lstStyle/>
          <a:p>
            <a:r>
              <a:rPr lang="en-US" dirty="0"/>
              <a:t>Northern Ireland and UKIMA: section 46</a:t>
            </a:r>
          </a:p>
        </p:txBody>
      </p:sp>
    </p:spTree>
    <p:extLst>
      <p:ext uri="{BB962C8B-B14F-4D97-AF65-F5344CB8AC3E}">
        <p14:creationId xmlns:p14="http://schemas.microsoft.com/office/powerpoint/2010/main" val="41144517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66506E-0D53-304F-BAB4-0D1A4605CDE7}"/>
              </a:ext>
            </a:extLst>
          </p:cNvPr>
          <p:cNvSpPr>
            <a:spLocks noGrp="1"/>
          </p:cNvSpPr>
          <p:nvPr>
            <p:ph idx="1"/>
          </p:nvPr>
        </p:nvSpPr>
        <p:spPr/>
        <p:txBody>
          <a:bodyPr/>
          <a:lstStyle/>
          <a:p>
            <a:r>
              <a:rPr lang="en-US" dirty="0"/>
              <a:t>Public authorities must not exercise functions that result in new NI-GB checks, or extensions of existing checks</a:t>
            </a:r>
          </a:p>
          <a:p>
            <a:r>
              <a:rPr lang="en-US" dirty="0"/>
              <a:t>(Except where they have to/biosecurity/food safety)</a:t>
            </a:r>
          </a:p>
        </p:txBody>
      </p:sp>
      <p:sp>
        <p:nvSpPr>
          <p:cNvPr id="3" name="Footer Placeholder 2">
            <a:extLst>
              <a:ext uri="{FF2B5EF4-FFF2-40B4-BE49-F238E27FC236}">
                <a16:creationId xmlns:a16="http://schemas.microsoft.com/office/drawing/2014/main" id="{6CB5E830-1439-E54E-9188-A2CC1FFB48DD}"/>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EA06641E-C39C-CC48-A76C-643626F12396}"/>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CE6E4524-BE2E-1E4D-A13E-C72146BE3535}"/>
              </a:ext>
            </a:extLst>
          </p:cNvPr>
          <p:cNvSpPr>
            <a:spLocks noGrp="1"/>
          </p:cNvSpPr>
          <p:nvPr>
            <p:ph type="title"/>
          </p:nvPr>
        </p:nvSpPr>
        <p:spPr/>
        <p:txBody>
          <a:bodyPr>
            <a:normAutofit fontScale="90000"/>
          </a:bodyPr>
          <a:lstStyle/>
          <a:p>
            <a:r>
              <a:rPr lang="en-US" dirty="0"/>
              <a:t>Northern Ireland and UKIMA: </a:t>
            </a:r>
            <a:br>
              <a:rPr lang="en-US" dirty="0"/>
            </a:br>
            <a:r>
              <a:rPr lang="en-US" dirty="0"/>
              <a:t>section 47 </a:t>
            </a:r>
          </a:p>
        </p:txBody>
      </p:sp>
    </p:spTree>
    <p:extLst>
      <p:ext uri="{BB962C8B-B14F-4D97-AF65-F5344CB8AC3E}">
        <p14:creationId xmlns:p14="http://schemas.microsoft.com/office/powerpoint/2010/main" val="4170329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66506E-0D53-304F-BAB4-0D1A4605CDE7}"/>
              </a:ext>
            </a:extLst>
          </p:cNvPr>
          <p:cNvSpPr>
            <a:spLocks noGrp="1"/>
          </p:cNvSpPr>
          <p:nvPr>
            <p:ph idx="1"/>
          </p:nvPr>
        </p:nvSpPr>
        <p:spPr/>
        <p:txBody>
          <a:bodyPr/>
          <a:lstStyle/>
          <a:p>
            <a:r>
              <a:rPr lang="en-US" dirty="0"/>
              <a:t>Problem: what is produced in and on sale in NI is governed by EU law</a:t>
            </a:r>
          </a:p>
          <a:p>
            <a:r>
              <a:rPr lang="en-US" dirty="0"/>
              <a:t>Market access principles -&gt; EU goods (via NI) get an entrée into GB (whatever GB regulation says)</a:t>
            </a:r>
          </a:p>
          <a:p>
            <a:r>
              <a:rPr lang="en-US" dirty="0"/>
              <a:t>Section 11: market access principles only apply to qualifying Northern Ireland goods</a:t>
            </a:r>
          </a:p>
        </p:txBody>
      </p:sp>
      <p:sp>
        <p:nvSpPr>
          <p:cNvPr id="3" name="Footer Placeholder 2">
            <a:extLst>
              <a:ext uri="{FF2B5EF4-FFF2-40B4-BE49-F238E27FC236}">
                <a16:creationId xmlns:a16="http://schemas.microsoft.com/office/drawing/2014/main" id="{6CB5E830-1439-E54E-9188-A2CC1FFB48DD}"/>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EA06641E-C39C-CC48-A76C-643626F12396}"/>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CE6E4524-BE2E-1E4D-A13E-C72146BE3535}"/>
              </a:ext>
            </a:extLst>
          </p:cNvPr>
          <p:cNvSpPr>
            <a:spLocks noGrp="1"/>
          </p:cNvSpPr>
          <p:nvPr>
            <p:ph type="title"/>
          </p:nvPr>
        </p:nvSpPr>
        <p:spPr/>
        <p:txBody>
          <a:bodyPr>
            <a:normAutofit fontScale="90000"/>
          </a:bodyPr>
          <a:lstStyle/>
          <a:p>
            <a:r>
              <a:rPr lang="en-US" dirty="0"/>
              <a:t>Northern Ireland and UKIMA: </a:t>
            </a:r>
            <a:br>
              <a:rPr lang="en-US" dirty="0"/>
            </a:br>
            <a:r>
              <a:rPr lang="en-US" dirty="0"/>
              <a:t>section 11</a:t>
            </a:r>
          </a:p>
        </p:txBody>
      </p:sp>
    </p:spTree>
    <p:extLst>
      <p:ext uri="{BB962C8B-B14F-4D97-AF65-F5344CB8AC3E}">
        <p14:creationId xmlns:p14="http://schemas.microsoft.com/office/powerpoint/2010/main" val="36220580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D783F0-BF59-6048-9A36-A538A92A7888}"/>
              </a:ext>
            </a:extLst>
          </p:cNvPr>
          <p:cNvSpPr>
            <a:spLocks noGrp="1"/>
          </p:cNvSpPr>
          <p:nvPr>
            <p:ph idx="1"/>
          </p:nvPr>
        </p:nvSpPr>
        <p:spPr>
          <a:xfrm>
            <a:off x="403412" y="1865047"/>
            <a:ext cx="8229600" cy="4513474"/>
          </a:xfrm>
        </p:spPr>
        <p:txBody>
          <a:bodyPr/>
          <a:lstStyle/>
          <a:p>
            <a:r>
              <a:rPr lang="en-US" dirty="0"/>
              <a:t>Defined by Ministers</a:t>
            </a:r>
          </a:p>
          <a:p>
            <a:r>
              <a:rPr lang="en-US" dirty="0"/>
              <a:t>Current definition: regulation 3 of the Definition of Qualifying Northern Ireland Goods (EU Exit) Regulations 2020 (SI 2020/1454)</a:t>
            </a:r>
          </a:p>
          <a:p>
            <a:r>
              <a:rPr lang="en-US" dirty="0"/>
              <a:t>It’s </a:t>
            </a:r>
            <a:r>
              <a:rPr lang="en-US"/>
              <a:t>(essentially)…</a:t>
            </a:r>
            <a:endParaRPr lang="en-US" dirty="0"/>
          </a:p>
          <a:p>
            <a:endParaRPr lang="en-US" dirty="0"/>
          </a:p>
        </p:txBody>
      </p:sp>
      <p:sp>
        <p:nvSpPr>
          <p:cNvPr id="3" name="Footer Placeholder 2">
            <a:extLst>
              <a:ext uri="{FF2B5EF4-FFF2-40B4-BE49-F238E27FC236}">
                <a16:creationId xmlns:a16="http://schemas.microsoft.com/office/drawing/2014/main" id="{60303C24-3815-E741-ADEB-1836996AC42D}"/>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865301B9-1191-BC4E-9DFF-DF93328E7536}"/>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C44551AC-AAF1-7641-A2FE-DA6BF64D36B6}"/>
              </a:ext>
            </a:extLst>
          </p:cNvPr>
          <p:cNvSpPr>
            <a:spLocks noGrp="1"/>
          </p:cNvSpPr>
          <p:nvPr>
            <p:ph type="title"/>
          </p:nvPr>
        </p:nvSpPr>
        <p:spPr/>
        <p:txBody>
          <a:bodyPr/>
          <a:lstStyle/>
          <a:p>
            <a:r>
              <a:rPr lang="en-US" dirty="0"/>
              <a:t>What is a QNIG?</a:t>
            </a:r>
          </a:p>
        </p:txBody>
      </p:sp>
      <p:pic>
        <p:nvPicPr>
          <p:cNvPr id="3076" name="Picture 4" descr="Image result for everything">
            <a:extLst>
              <a:ext uri="{FF2B5EF4-FFF2-40B4-BE49-F238E27FC236}">
                <a16:creationId xmlns:a16="http://schemas.microsoft.com/office/drawing/2014/main" id="{010E8027-F51D-8C4F-9598-87F46FDE53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944" y="4121784"/>
            <a:ext cx="2133600" cy="2127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28234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txBox="1">
            <a:spLocks/>
          </p:cNvSpPr>
          <p:nvPr/>
        </p:nvSpPr>
        <p:spPr bwMode="auto">
          <a:xfrm>
            <a:off x="1763713" y="1052737"/>
            <a:ext cx="7200900" cy="4757514"/>
          </a:xfrm>
          <a:prstGeom prst="rect">
            <a:avLst/>
          </a:prstGeom>
          <a:noFill/>
          <a:ln w="9525">
            <a:noFill/>
            <a:miter lim="800000"/>
            <a:headEnd/>
            <a:tailEnd/>
          </a:ln>
        </p:spPr>
        <p:txBody>
          <a:bodyPr/>
          <a:lstStyle/>
          <a:p>
            <a:pPr marL="571500" lvl="1" indent="-571500">
              <a:defRPr/>
            </a:pPr>
            <a:r>
              <a:rPr lang="en-GB" sz="2800" dirty="0">
                <a:solidFill>
                  <a:srgbClr val="8E0000"/>
                </a:solidFill>
                <a:latin typeface="Gill Sans MT" pitchFamily="34" charset="0"/>
                <a:cs typeface="Arial" charset="0"/>
              </a:rPr>
              <a:t>		</a:t>
            </a:r>
          </a:p>
          <a:p>
            <a:pPr marL="1485900" lvl="3" indent="-571500">
              <a:defRPr/>
            </a:pPr>
            <a:r>
              <a:rPr lang="en-GB" sz="2800" b="1" dirty="0">
                <a:solidFill>
                  <a:srgbClr val="8E0000"/>
                </a:solidFill>
                <a:latin typeface="Gill Sans MT" pitchFamily="34" charset="0"/>
                <a:cs typeface="Arial" charset="0"/>
              </a:rPr>
              <a:t>Thank You</a:t>
            </a:r>
            <a:endParaRPr lang="en-GB" sz="2800" dirty="0">
              <a:solidFill>
                <a:srgbClr val="8E0000"/>
              </a:solidFill>
              <a:latin typeface="Gill Sans MT" pitchFamily="34" charset="0"/>
              <a:cs typeface="Arial" charset="0"/>
            </a:endParaRPr>
          </a:p>
          <a:p>
            <a:pPr marL="1485900" lvl="3" indent="-571500">
              <a:defRPr/>
            </a:pPr>
            <a:endParaRPr lang="en-US" sz="2800" dirty="0">
              <a:solidFill>
                <a:srgbClr val="8E0000"/>
              </a:solidFill>
              <a:latin typeface="Gill Sans MT" pitchFamily="34" charset="0"/>
              <a:cs typeface="Arial" charset="0"/>
            </a:endParaRPr>
          </a:p>
          <a:p>
            <a:pPr marL="1485900" lvl="3" indent="-571500">
              <a:defRPr/>
            </a:pPr>
            <a:r>
              <a:rPr lang="en-US" sz="2800" dirty="0">
                <a:solidFill>
                  <a:srgbClr val="8E0000"/>
                </a:solidFill>
                <a:latin typeface="Gill Sans MT" pitchFamily="34" charset="0"/>
                <a:cs typeface="Arial" charset="0"/>
              </a:rPr>
              <a:t>George Peretz QC			</a:t>
            </a:r>
          </a:p>
          <a:p>
            <a:pPr marL="571500" lvl="1" indent="-571500">
              <a:defRPr/>
            </a:pPr>
            <a:r>
              <a:rPr lang="en-US" sz="2400" dirty="0">
                <a:solidFill>
                  <a:srgbClr val="8E0000"/>
                </a:solidFill>
                <a:latin typeface="Gill Sans MT" pitchFamily="34" charset="0"/>
                <a:cs typeface="Arial" charset="0"/>
              </a:rPr>
              <a:t>		gperetz@monckton.com		</a:t>
            </a:r>
            <a:endParaRPr lang="en-GB" sz="2400" dirty="0">
              <a:solidFill>
                <a:srgbClr val="8E0000"/>
              </a:solidFill>
              <a:latin typeface="Gill Sans MT" pitchFamily="34" charset="0"/>
              <a:cs typeface="Arial" charset="0"/>
            </a:endParaRPr>
          </a:p>
          <a:p>
            <a:pPr marL="571500" lvl="1" indent="-571500">
              <a:defRPr/>
            </a:pPr>
            <a:endParaRPr lang="en-GB" sz="2800" dirty="0">
              <a:solidFill>
                <a:prstClr val="black"/>
              </a:solidFill>
            </a:endParaRPr>
          </a:p>
          <a:p>
            <a:pPr marL="514350" lvl="1" indent="-514350">
              <a:buFontTx/>
              <a:buAutoNum type="alphaLcPeriod" startAt="2"/>
              <a:defRPr/>
            </a:pPr>
            <a:endParaRPr lang="en-GB" sz="2800" dirty="0">
              <a:solidFill>
                <a:prstClr val="black"/>
              </a:solidFill>
            </a:endParaRPr>
          </a:p>
          <a:p>
            <a:pPr marL="514350" lvl="1" indent="-514350">
              <a:buFontTx/>
              <a:buAutoNum type="alphaLcPeriod"/>
              <a:defRPr/>
            </a:pPr>
            <a:endParaRPr lang="en-GB" sz="2800" dirty="0">
              <a:solidFill>
                <a:prstClr val="black"/>
              </a:solidFill>
            </a:endParaRPr>
          </a:p>
        </p:txBody>
      </p:sp>
      <p:pic>
        <p:nvPicPr>
          <p:cNvPr id="10243" name="Picture 2" descr="S:\Marketing\New Marketing\DESIGN\MONCKTON LOGO.jpg"/>
          <p:cNvPicPr>
            <a:picLocks noChangeAspect="1" noChangeArrowheads="1"/>
          </p:cNvPicPr>
          <p:nvPr/>
        </p:nvPicPr>
        <p:blipFill>
          <a:blip r:embed="rId2" cstate="print"/>
          <a:srcRect/>
          <a:stretch>
            <a:fillRect/>
          </a:stretch>
        </p:blipFill>
        <p:spPr bwMode="auto">
          <a:xfrm>
            <a:off x="2776827" y="3212976"/>
            <a:ext cx="3571875" cy="1223962"/>
          </a:xfrm>
          <a:prstGeom prst="rect">
            <a:avLst/>
          </a:prstGeom>
          <a:noFill/>
          <a:ln w="9525">
            <a:noFill/>
            <a:miter lim="800000"/>
            <a:headEnd/>
            <a:tailEnd/>
          </a:ln>
        </p:spPr>
      </p:pic>
    </p:spTree>
    <p:extLst>
      <p:ext uri="{BB962C8B-B14F-4D97-AF65-F5344CB8AC3E}">
        <p14:creationId xmlns:p14="http://schemas.microsoft.com/office/powerpoint/2010/main" val="2970268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670E93B-546B-7747-B612-B6F586A7FD6B}"/>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C2B2373C-B55C-6342-B5F6-FA1FFFF2F21E}"/>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37FCDFC0-E902-D041-8D73-0CF87509ABB6}"/>
              </a:ext>
            </a:extLst>
          </p:cNvPr>
          <p:cNvSpPr>
            <a:spLocks noGrp="1"/>
          </p:cNvSpPr>
          <p:nvPr>
            <p:ph type="title"/>
          </p:nvPr>
        </p:nvSpPr>
        <p:spPr/>
        <p:txBody>
          <a:bodyPr/>
          <a:lstStyle/>
          <a:p>
            <a:r>
              <a:rPr lang="en-US" dirty="0"/>
              <a:t>Result: -</a:t>
            </a:r>
          </a:p>
        </p:txBody>
      </p:sp>
      <p:sp>
        <p:nvSpPr>
          <p:cNvPr id="6" name="Content Placeholder 5">
            <a:extLst>
              <a:ext uri="{FF2B5EF4-FFF2-40B4-BE49-F238E27FC236}">
                <a16:creationId xmlns:a16="http://schemas.microsoft.com/office/drawing/2014/main" id="{7E57550F-D940-C04C-BD06-402B17F52E3D}"/>
              </a:ext>
            </a:extLst>
          </p:cNvPr>
          <p:cNvSpPr>
            <a:spLocks noGrp="1"/>
          </p:cNvSpPr>
          <p:nvPr>
            <p:ph idx="1"/>
          </p:nvPr>
        </p:nvSpPr>
        <p:spPr/>
        <p:txBody>
          <a:bodyPr/>
          <a:lstStyle/>
          <a:p>
            <a:endParaRPr lang="en-US" dirty="0"/>
          </a:p>
        </p:txBody>
      </p:sp>
      <p:pic>
        <p:nvPicPr>
          <p:cNvPr id="1028" name="Picture 4" descr="Image result for breaking free of chains">
            <a:extLst>
              <a:ext uri="{FF2B5EF4-FFF2-40B4-BE49-F238E27FC236}">
                <a16:creationId xmlns:a16="http://schemas.microsoft.com/office/drawing/2014/main" id="{03F39D9F-2B52-2149-8071-B8333BD673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1762630"/>
            <a:ext cx="4680519" cy="39354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7515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13AEA7-CBAF-3F44-BFFD-497087325724}"/>
              </a:ext>
            </a:extLst>
          </p:cNvPr>
          <p:cNvSpPr>
            <a:spLocks noGrp="1"/>
          </p:cNvSpPr>
          <p:nvPr>
            <p:ph idx="1"/>
          </p:nvPr>
        </p:nvSpPr>
        <p:spPr>
          <a:xfrm>
            <a:off x="457200" y="1624012"/>
            <a:ext cx="8229600" cy="4525963"/>
          </a:xfrm>
        </p:spPr>
        <p:txBody>
          <a:bodyPr/>
          <a:lstStyle/>
          <a:p>
            <a:r>
              <a:rPr lang="en-US" dirty="0"/>
              <a:t>Section 2(1): -</a:t>
            </a:r>
          </a:p>
          <a:p>
            <a:pPr marL="0" indent="0">
              <a:buNone/>
            </a:pPr>
            <a:r>
              <a:rPr lang="en-US" sz="2400" dirty="0"/>
              <a:t>The mutual recognition principle for goods is the principle that goods which—</a:t>
            </a:r>
          </a:p>
          <a:p>
            <a:pPr marL="571500" lvl="1" indent="0">
              <a:buNone/>
            </a:pPr>
            <a:r>
              <a:rPr lang="en-US" sz="2000" dirty="0"/>
              <a:t>(a)have been produced in, or imported into, [England], and</a:t>
            </a:r>
          </a:p>
          <a:p>
            <a:pPr marL="571500" lvl="1" indent="0">
              <a:buNone/>
            </a:pPr>
            <a:r>
              <a:rPr lang="en-US" sz="2000" dirty="0"/>
              <a:t>(b)can be sold there without contravening any relevant requirements that would apply to their sale,</a:t>
            </a:r>
          </a:p>
          <a:p>
            <a:pPr marL="0" indent="0">
              <a:buNone/>
            </a:pPr>
            <a:r>
              <a:rPr lang="en-US" sz="2400" dirty="0"/>
              <a:t>should be able to be sold in [Wales], free from any relevant requirements that would otherwise apply to the sale.</a:t>
            </a:r>
          </a:p>
        </p:txBody>
      </p:sp>
      <p:sp>
        <p:nvSpPr>
          <p:cNvPr id="3" name="Footer Placeholder 2">
            <a:extLst>
              <a:ext uri="{FF2B5EF4-FFF2-40B4-BE49-F238E27FC236}">
                <a16:creationId xmlns:a16="http://schemas.microsoft.com/office/drawing/2014/main" id="{118CC0FF-97ED-6845-A969-768353CB11C4}"/>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CEB82EE8-D90F-994E-9655-54FBCA798A00}"/>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C7B3DCE4-EE29-D44D-93AF-626CF9CC256B}"/>
              </a:ext>
            </a:extLst>
          </p:cNvPr>
          <p:cNvSpPr>
            <a:spLocks noGrp="1"/>
          </p:cNvSpPr>
          <p:nvPr>
            <p:ph type="title"/>
          </p:nvPr>
        </p:nvSpPr>
        <p:spPr/>
        <p:txBody>
          <a:bodyPr>
            <a:normAutofit fontScale="90000"/>
          </a:bodyPr>
          <a:lstStyle/>
          <a:p>
            <a:r>
              <a:rPr lang="en-US" dirty="0"/>
              <a:t>What are the section 2(1)(a) and (b) conditions?</a:t>
            </a:r>
          </a:p>
        </p:txBody>
      </p:sp>
    </p:spTree>
    <p:extLst>
      <p:ext uri="{BB962C8B-B14F-4D97-AF65-F5344CB8AC3E}">
        <p14:creationId xmlns:p14="http://schemas.microsoft.com/office/powerpoint/2010/main" val="297711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4BD242-5A54-CB42-90BD-8C99845CD1A5}"/>
              </a:ext>
            </a:extLst>
          </p:cNvPr>
          <p:cNvSpPr>
            <a:spLocks noGrp="1"/>
          </p:cNvSpPr>
          <p:nvPr>
            <p:ph idx="1"/>
          </p:nvPr>
        </p:nvSpPr>
        <p:spPr/>
        <p:txBody>
          <a:bodyPr/>
          <a:lstStyle/>
          <a:p>
            <a:r>
              <a:rPr lang="en-US" dirty="0"/>
              <a:t>Section 16(3): -</a:t>
            </a:r>
          </a:p>
          <a:p>
            <a:pPr marL="0" indent="0">
              <a:buNone/>
            </a:pPr>
            <a:r>
              <a:rPr lang="en-US" sz="2800" dirty="0">
                <a:solidFill>
                  <a:srgbClr val="000000"/>
                </a:solidFill>
                <a:latin typeface="+mj-lt"/>
              </a:rPr>
              <a:t>(3) Goods are to be regarded as “produced in” [England] (if not wholly produced there) if the most recent significant production step which is a regulated step has occurred there.</a:t>
            </a:r>
          </a:p>
          <a:p>
            <a:pPr marL="0" indent="0">
              <a:buNone/>
            </a:pPr>
            <a:r>
              <a:rPr lang="en-US" sz="2800" dirty="0">
                <a:solidFill>
                  <a:srgbClr val="000000"/>
                </a:solidFill>
                <a:latin typeface="+mj-lt"/>
              </a:rPr>
              <a:t>(and go on to look at s.16(4) – (7) and (11): </a:t>
            </a:r>
            <a:r>
              <a:rPr lang="en-US" sz="2800" dirty="0" err="1">
                <a:solidFill>
                  <a:srgbClr val="000000"/>
                </a:solidFill>
                <a:latin typeface="+mj-lt"/>
              </a:rPr>
              <a:t>eg</a:t>
            </a:r>
            <a:r>
              <a:rPr lang="en-US" sz="2800" dirty="0">
                <a:solidFill>
                  <a:srgbClr val="000000"/>
                </a:solidFill>
                <a:latin typeface="+mj-lt"/>
              </a:rPr>
              <a:t> sticking a label on or packing won’t count)</a:t>
            </a:r>
          </a:p>
          <a:p>
            <a:r>
              <a:rPr lang="en-US" dirty="0">
                <a:solidFill>
                  <a:srgbClr val="000000"/>
                </a:solidFill>
                <a:latin typeface="+mj-lt"/>
              </a:rPr>
              <a:t>See also s.16(8)-(10) on “imported”</a:t>
            </a:r>
            <a:endParaRPr lang="en-US" dirty="0">
              <a:latin typeface="+mj-lt"/>
            </a:endParaRPr>
          </a:p>
        </p:txBody>
      </p:sp>
      <p:sp>
        <p:nvSpPr>
          <p:cNvPr id="3" name="Footer Placeholder 2">
            <a:extLst>
              <a:ext uri="{FF2B5EF4-FFF2-40B4-BE49-F238E27FC236}">
                <a16:creationId xmlns:a16="http://schemas.microsoft.com/office/drawing/2014/main" id="{254B18A9-B391-E749-9D7A-3185EE10E822}"/>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751724EC-7E0B-E24C-935D-A1E5139A59E4}"/>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5F8DF276-02A1-734F-A537-4B2E214BF5C8}"/>
              </a:ext>
            </a:extLst>
          </p:cNvPr>
          <p:cNvSpPr>
            <a:spLocks noGrp="1"/>
          </p:cNvSpPr>
          <p:nvPr>
            <p:ph type="title"/>
          </p:nvPr>
        </p:nvSpPr>
        <p:spPr/>
        <p:txBody>
          <a:bodyPr/>
          <a:lstStyle/>
          <a:p>
            <a:r>
              <a:rPr lang="en-US" dirty="0"/>
              <a:t>Where is a good produced?</a:t>
            </a:r>
          </a:p>
        </p:txBody>
      </p:sp>
    </p:spTree>
    <p:extLst>
      <p:ext uri="{BB962C8B-B14F-4D97-AF65-F5344CB8AC3E}">
        <p14:creationId xmlns:p14="http://schemas.microsoft.com/office/powerpoint/2010/main" val="2151732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0FEFD9F-7BC8-644C-BD6C-63EDB8087903}"/>
              </a:ext>
            </a:extLst>
          </p:cNvPr>
          <p:cNvSpPr>
            <a:spLocks noGrp="1"/>
          </p:cNvSpPr>
          <p:nvPr>
            <p:ph idx="1"/>
          </p:nvPr>
        </p:nvSpPr>
        <p:spPr/>
        <p:txBody>
          <a:bodyPr/>
          <a:lstStyle/>
          <a:p>
            <a:r>
              <a:rPr lang="en-US" dirty="0"/>
              <a:t>Section 3(2):-</a:t>
            </a:r>
          </a:p>
          <a:p>
            <a:pPr marL="571500" lvl="1" indent="0">
              <a:buNone/>
            </a:pPr>
            <a:r>
              <a:rPr lang="en-GB" sz="2400" dirty="0"/>
              <a:t>A statutory requirement in [Wales] which—</a:t>
            </a:r>
          </a:p>
          <a:p>
            <a:pPr marL="571500" lvl="1" indent="0">
              <a:buNone/>
            </a:pPr>
            <a:r>
              <a:rPr lang="en-GB" sz="2400" dirty="0"/>
              <a:t>(a)</a:t>
            </a:r>
            <a:r>
              <a:rPr lang="en-GB" sz="2400" u="sng" dirty="0"/>
              <a:t>prohibits</a:t>
            </a:r>
            <a:r>
              <a:rPr lang="en-GB" sz="2400" dirty="0"/>
              <a:t> the sale of the goods or, in the case of an obligation or condition, results in their sale being prohibited if it is not complied with, and</a:t>
            </a:r>
          </a:p>
          <a:p>
            <a:pPr marL="571500" lvl="1" indent="0">
              <a:buNone/>
            </a:pPr>
            <a:r>
              <a:rPr lang="en-GB" sz="2400" dirty="0"/>
              <a:t>(b)is </a:t>
            </a:r>
            <a:r>
              <a:rPr lang="en-GB" sz="2400" u="sng" dirty="0"/>
              <a:t>within the scope </a:t>
            </a:r>
            <a:r>
              <a:rPr lang="en-GB" sz="2400" dirty="0"/>
              <a:t>of the mutual recognition principle,</a:t>
            </a:r>
          </a:p>
          <a:p>
            <a:pPr marL="571500" lvl="1" indent="0">
              <a:buNone/>
            </a:pPr>
            <a:r>
              <a:rPr lang="en-GB" sz="2400" dirty="0"/>
              <a:t>is a relevant requirement in relation to the sale </a:t>
            </a:r>
            <a:r>
              <a:rPr lang="en-GB" sz="2400" u="sng" dirty="0"/>
              <a:t>unless excluded</a:t>
            </a:r>
            <a:r>
              <a:rPr lang="en-GB" sz="2400" dirty="0"/>
              <a:t> from being a relevant requirement by any provision of this Part.</a:t>
            </a:r>
          </a:p>
          <a:p>
            <a:pPr marL="0" indent="0">
              <a:buNone/>
            </a:pPr>
            <a:br>
              <a:rPr lang="en-GB" dirty="0"/>
            </a:br>
            <a:endParaRPr lang="en-GB" dirty="0"/>
          </a:p>
          <a:p>
            <a:endParaRPr lang="en-US" dirty="0"/>
          </a:p>
        </p:txBody>
      </p:sp>
      <p:sp>
        <p:nvSpPr>
          <p:cNvPr id="3" name="Footer Placeholder 2">
            <a:extLst>
              <a:ext uri="{FF2B5EF4-FFF2-40B4-BE49-F238E27FC236}">
                <a16:creationId xmlns:a16="http://schemas.microsoft.com/office/drawing/2014/main" id="{AD9B83D7-AFC3-3545-9022-A5BE60275727}"/>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7A7AD18F-E9F6-8C4A-BE3E-697BBFDC2A4B}"/>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E88C0D89-EA8C-5F46-9123-FDB297F7E076}"/>
              </a:ext>
            </a:extLst>
          </p:cNvPr>
          <p:cNvSpPr>
            <a:spLocks noGrp="1"/>
          </p:cNvSpPr>
          <p:nvPr>
            <p:ph type="title"/>
          </p:nvPr>
        </p:nvSpPr>
        <p:spPr/>
        <p:txBody>
          <a:bodyPr/>
          <a:lstStyle/>
          <a:p>
            <a:r>
              <a:rPr lang="en-US" dirty="0"/>
              <a:t>What is a “relevant requirement”</a:t>
            </a:r>
          </a:p>
        </p:txBody>
      </p:sp>
    </p:spTree>
    <p:extLst>
      <p:ext uri="{BB962C8B-B14F-4D97-AF65-F5344CB8AC3E}">
        <p14:creationId xmlns:p14="http://schemas.microsoft.com/office/powerpoint/2010/main" val="1498161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263E1F-CDCF-4E4F-A25E-00F855973A00}"/>
              </a:ext>
            </a:extLst>
          </p:cNvPr>
          <p:cNvSpPr>
            <a:spLocks noGrp="1"/>
          </p:cNvSpPr>
          <p:nvPr>
            <p:ph idx="1"/>
          </p:nvPr>
        </p:nvSpPr>
        <p:spPr/>
        <p:txBody>
          <a:bodyPr/>
          <a:lstStyle/>
          <a:p>
            <a:r>
              <a:rPr lang="en-US" dirty="0"/>
              <a:t>Includes imposing conditions, obligations, record-keeping requirements, mandatory terms in sale contracts (s.3(7) and (8)</a:t>
            </a:r>
          </a:p>
        </p:txBody>
      </p:sp>
      <p:sp>
        <p:nvSpPr>
          <p:cNvPr id="3" name="Footer Placeholder 2">
            <a:extLst>
              <a:ext uri="{FF2B5EF4-FFF2-40B4-BE49-F238E27FC236}">
                <a16:creationId xmlns:a16="http://schemas.microsoft.com/office/drawing/2014/main" id="{2944630C-0496-3745-BACF-8D8027666AAD}"/>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DFF6A289-0E77-8D44-B088-151DAF34B019}"/>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5585855D-1D69-8C47-A359-31CB343564AE}"/>
              </a:ext>
            </a:extLst>
          </p:cNvPr>
          <p:cNvSpPr>
            <a:spLocks noGrp="1"/>
          </p:cNvSpPr>
          <p:nvPr>
            <p:ph type="title"/>
          </p:nvPr>
        </p:nvSpPr>
        <p:spPr/>
        <p:txBody>
          <a:bodyPr/>
          <a:lstStyle/>
          <a:p>
            <a:r>
              <a:rPr lang="en-US" dirty="0"/>
              <a:t>“Prohibits”</a:t>
            </a:r>
          </a:p>
        </p:txBody>
      </p:sp>
    </p:spTree>
    <p:extLst>
      <p:ext uri="{BB962C8B-B14F-4D97-AF65-F5344CB8AC3E}">
        <p14:creationId xmlns:p14="http://schemas.microsoft.com/office/powerpoint/2010/main" val="162217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8136C4-1A00-D044-BB28-829E746FC76B}"/>
              </a:ext>
            </a:extLst>
          </p:cNvPr>
          <p:cNvSpPr>
            <a:spLocks noGrp="1"/>
          </p:cNvSpPr>
          <p:nvPr>
            <p:ph idx="1"/>
          </p:nvPr>
        </p:nvSpPr>
        <p:spPr/>
        <p:txBody>
          <a:bodyPr/>
          <a:lstStyle/>
          <a:p>
            <a:r>
              <a:rPr lang="en-US" sz="1600" dirty="0"/>
              <a:t>(a) characteristics of the goods themselves (such as their nature, composition, age, quality or performance);</a:t>
            </a:r>
          </a:p>
          <a:p>
            <a:r>
              <a:rPr lang="en-US" sz="1600" dirty="0"/>
              <a:t>(b)any matter connected with the presentation of the goods (such as the name or description applied to them or their packaging, labelling, lot-marking or date-stamping);</a:t>
            </a:r>
          </a:p>
          <a:p>
            <a:r>
              <a:rPr lang="en-US" sz="1600" dirty="0"/>
              <a:t>(c)any matter connected with the production of the goods or anything from which they are made or is involved in their production, including the place at which, or the circumstances in which, production or any step in production took place;</a:t>
            </a:r>
          </a:p>
          <a:p>
            <a:r>
              <a:rPr lang="en-US" sz="1600" dirty="0"/>
              <a:t>(d)any matter relating to the identification or tracing of an animal (such as marking, tagging or micro-chipping or the keeping of particular records);</a:t>
            </a:r>
          </a:p>
          <a:p>
            <a:r>
              <a:rPr lang="en-US" sz="1600" dirty="0"/>
              <a:t>(e)the inspection, assessment, registration, certification, approval or, </a:t>
            </a:r>
            <a:r>
              <a:rPr lang="en-US" sz="1600" dirty="0" err="1"/>
              <a:t>authorisation</a:t>
            </a:r>
            <a:r>
              <a:rPr lang="en-US" sz="1600" dirty="0"/>
              <a:t> of the goods or any other similar dealing with them;</a:t>
            </a:r>
          </a:p>
          <a:p>
            <a:r>
              <a:rPr lang="en-US" sz="1600" dirty="0"/>
              <a:t>(f)documentation or information that must be produced or recorded, kept, accompany the goods or be submitted to an authority;</a:t>
            </a:r>
          </a:p>
          <a:p>
            <a:r>
              <a:rPr lang="en-US" sz="1600" dirty="0"/>
              <a:t>(g)anything not falling within paragraphs (a) to (f) which must (or must not) be done to, or in relation to, the goods before they are allowed to be sold.</a:t>
            </a:r>
          </a:p>
        </p:txBody>
      </p:sp>
      <p:sp>
        <p:nvSpPr>
          <p:cNvPr id="3" name="Footer Placeholder 2">
            <a:extLst>
              <a:ext uri="{FF2B5EF4-FFF2-40B4-BE49-F238E27FC236}">
                <a16:creationId xmlns:a16="http://schemas.microsoft.com/office/drawing/2014/main" id="{1F832634-C263-5840-8A05-5D6CC24746AE}"/>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ADF621B2-9F51-FD41-9C3C-37495B29EAF1}"/>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09805A1B-1A33-4147-ACD9-38A9CB50BCA2}"/>
              </a:ext>
            </a:extLst>
          </p:cNvPr>
          <p:cNvSpPr>
            <a:spLocks noGrp="1"/>
          </p:cNvSpPr>
          <p:nvPr>
            <p:ph type="title"/>
          </p:nvPr>
        </p:nvSpPr>
        <p:spPr/>
        <p:txBody>
          <a:bodyPr>
            <a:normAutofit/>
          </a:bodyPr>
          <a:lstStyle/>
          <a:p>
            <a:r>
              <a:rPr lang="en-US" dirty="0"/>
              <a:t>“Within scope of the MRP”: s.3(3)</a:t>
            </a:r>
          </a:p>
        </p:txBody>
      </p:sp>
    </p:spTree>
    <p:extLst>
      <p:ext uri="{BB962C8B-B14F-4D97-AF65-F5344CB8AC3E}">
        <p14:creationId xmlns:p14="http://schemas.microsoft.com/office/powerpoint/2010/main" val="672693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4CDE8D-126D-AC40-A1D0-BDB7D28AB24F}"/>
              </a:ext>
            </a:extLst>
          </p:cNvPr>
          <p:cNvSpPr>
            <a:spLocks noGrp="1"/>
          </p:cNvSpPr>
          <p:nvPr>
            <p:ph idx="1"/>
          </p:nvPr>
        </p:nvSpPr>
        <p:spPr/>
        <p:txBody>
          <a:bodyPr/>
          <a:lstStyle/>
          <a:p>
            <a:r>
              <a:rPr lang="en-US" sz="2400" dirty="0"/>
              <a:t>“Manner of sale” requirements (“requirement that governs any aspect of the circumstances or manner in which the goods are sold (such as where, when, by whom, to whom, or the price or other terms on which they may be sold)”) (s.3(4) and (5)). </a:t>
            </a:r>
          </a:p>
          <a:p>
            <a:r>
              <a:rPr lang="en-US" sz="2400" u="sng" dirty="0"/>
              <a:t>Unless</a:t>
            </a:r>
            <a:r>
              <a:rPr lang="en-US" sz="2400" dirty="0"/>
              <a:t> the requirement “appears to be designed artificially to avoid the operation of the mutual recognition principle in relation to what would otherwise be a requirement within the scope of that principle” (s.3(6)) (“may only be sold by a QC under the age of 25 at the top of </a:t>
            </a:r>
            <a:r>
              <a:rPr lang="en-US" sz="2400" dirty="0" err="1"/>
              <a:t>Cadair</a:t>
            </a:r>
            <a:r>
              <a:rPr lang="en-US" sz="2400" dirty="0"/>
              <a:t> Idris to persons over 110 years old on a new moon on 29 February”)</a:t>
            </a:r>
          </a:p>
          <a:p>
            <a:endParaRPr lang="en-US" dirty="0"/>
          </a:p>
        </p:txBody>
      </p:sp>
      <p:sp>
        <p:nvSpPr>
          <p:cNvPr id="3" name="Footer Placeholder 2">
            <a:extLst>
              <a:ext uri="{FF2B5EF4-FFF2-40B4-BE49-F238E27FC236}">
                <a16:creationId xmlns:a16="http://schemas.microsoft.com/office/drawing/2014/main" id="{1FF0B76D-4E0A-A145-823F-F6FC91E24403}"/>
              </a:ext>
            </a:extLst>
          </p:cNvPr>
          <p:cNvSpPr>
            <a:spLocks noGrp="1"/>
          </p:cNvSpPr>
          <p:nvPr>
            <p:ph type="ftr" sz="quarter" idx="11"/>
          </p:nvPr>
        </p:nvSpPr>
        <p:spPr/>
        <p:txBody>
          <a:bodyPr/>
          <a:lstStyle/>
          <a:p>
            <a:r>
              <a:rPr lang="en-GB"/>
              <a:t>www.monckton.com</a:t>
            </a:r>
            <a:endParaRPr lang="en-GB" dirty="0"/>
          </a:p>
        </p:txBody>
      </p:sp>
      <p:sp>
        <p:nvSpPr>
          <p:cNvPr id="4" name="Slide Number Placeholder 3">
            <a:extLst>
              <a:ext uri="{FF2B5EF4-FFF2-40B4-BE49-F238E27FC236}">
                <a16:creationId xmlns:a16="http://schemas.microsoft.com/office/drawing/2014/main" id="{681C5D23-3F90-4043-A27C-438A9BACA481}"/>
              </a:ext>
            </a:extLst>
          </p:cNvPr>
          <p:cNvSpPr>
            <a:spLocks noGrp="1"/>
          </p:cNvSpPr>
          <p:nvPr>
            <p:ph type="sldNum" sz="quarter" idx="12"/>
          </p:nvPr>
        </p:nvSpPr>
        <p:spPr/>
        <p:txBody>
          <a:bodyPr/>
          <a:lstStyle/>
          <a:p>
            <a:r>
              <a:rPr lang="en-GB"/>
              <a:t>+44 (0)20 7405 7211</a:t>
            </a:r>
            <a:endParaRPr lang="en-GB" dirty="0"/>
          </a:p>
        </p:txBody>
      </p:sp>
      <p:sp>
        <p:nvSpPr>
          <p:cNvPr id="5" name="Title 4">
            <a:extLst>
              <a:ext uri="{FF2B5EF4-FFF2-40B4-BE49-F238E27FC236}">
                <a16:creationId xmlns:a16="http://schemas.microsoft.com/office/drawing/2014/main" id="{A09BC9AC-AB04-4B43-8C15-2A1CD8CE3AAE}"/>
              </a:ext>
            </a:extLst>
          </p:cNvPr>
          <p:cNvSpPr>
            <a:spLocks noGrp="1"/>
          </p:cNvSpPr>
          <p:nvPr>
            <p:ph type="title"/>
          </p:nvPr>
        </p:nvSpPr>
        <p:spPr/>
        <p:txBody>
          <a:bodyPr/>
          <a:lstStyle/>
          <a:p>
            <a:r>
              <a:rPr lang="en-US" dirty="0"/>
              <a:t>Out of scope</a:t>
            </a:r>
          </a:p>
        </p:txBody>
      </p:sp>
    </p:spTree>
    <p:extLst>
      <p:ext uri="{BB962C8B-B14F-4D97-AF65-F5344CB8AC3E}">
        <p14:creationId xmlns:p14="http://schemas.microsoft.com/office/powerpoint/2010/main" val="2556979330"/>
      </p:ext>
    </p:extLst>
  </p:cSld>
  <p:clrMapOvr>
    <a:masterClrMapping/>
  </p:clrMapOvr>
</p:sld>
</file>

<file path=ppt/theme/theme1.xml><?xml version="1.0" encoding="utf-8"?>
<a:theme xmlns:a="http://schemas.openxmlformats.org/drawingml/2006/main" name="Monckton 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4109</TotalTime>
  <Words>1834</Words>
  <Application>Microsoft Macintosh PowerPoint</Application>
  <PresentationFormat>On-screen Show (4:3)</PresentationFormat>
  <Paragraphs>167</Paragraphs>
  <Slides>24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Gill Sans MT</vt:lpstr>
      <vt:lpstr>Times New Roman</vt:lpstr>
      <vt:lpstr>Monckton Layout</vt:lpstr>
      <vt:lpstr>Market access (goods) under the UK Internal Market Act: a brief road map for someone complaining about a Welsh rule    </vt:lpstr>
      <vt:lpstr>Mutual recognition (goods) (MRP): the key provision</vt:lpstr>
      <vt:lpstr>Result: -</vt:lpstr>
      <vt:lpstr>What are the section 2(1)(a) and (b) conditions?</vt:lpstr>
      <vt:lpstr>Where is a good produced?</vt:lpstr>
      <vt:lpstr>What is a “relevant requirement”</vt:lpstr>
      <vt:lpstr>“Prohibits”</vt:lpstr>
      <vt:lpstr>“Within scope of the MRP”: s.3(3)</vt:lpstr>
      <vt:lpstr>Out of scope</vt:lpstr>
      <vt:lpstr>Exclusion</vt:lpstr>
      <vt:lpstr>Non-discrimination</vt:lpstr>
      <vt:lpstr>Result</vt:lpstr>
      <vt:lpstr>Relevant requirement (section 6)</vt:lpstr>
      <vt:lpstr>Scope of the NDP: s.6(3)</vt:lpstr>
      <vt:lpstr>“incoming goods”</vt:lpstr>
      <vt:lpstr>“directly …discriminates” </vt:lpstr>
      <vt:lpstr>“indirectly discriminates”: section 8</vt:lpstr>
      <vt:lpstr>Indirect discrimination (2)</vt:lpstr>
      <vt:lpstr>Exclusions</vt:lpstr>
      <vt:lpstr>Northern Ireland and UKIMA: section 46</vt:lpstr>
      <vt:lpstr>Northern Ireland and UKIMA:  section 47 </vt:lpstr>
      <vt:lpstr>Northern Ireland and UKIMA:  section 11</vt:lpstr>
      <vt:lpstr>What is a QNIG?</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Pay for delay agreements:  an unworthy target?</dc:title>
  <dc:creator>Caroline Sweeney</dc:creator>
  <cp:lastModifiedBy>George Peretz</cp:lastModifiedBy>
  <cp:revision>86</cp:revision>
  <cp:lastPrinted>2014-04-30T13:33:33Z</cp:lastPrinted>
  <dcterms:created xsi:type="dcterms:W3CDTF">2014-03-12T16:24:14Z</dcterms:created>
  <dcterms:modified xsi:type="dcterms:W3CDTF">2021-02-18T12:42:31Z</dcterms:modified>
</cp:coreProperties>
</file>